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4" r:id="rId1"/>
    <p:sldMasterId id="2147483665" r:id="rId2"/>
    <p:sldMasterId id="2147483667" r:id="rId3"/>
    <p:sldMasterId id="2147483669" r:id="rId4"/>
  </p:sldMasterIdLst>
  <p:notesMasterIdLst>
    <p:notesMasterId r:id="rId43"/>
  </p:notesMasterIdLst>
  <p:sldIdLst>
    <p:sldId id="259" r:id="rId5"/>
    <p:sldId id="284" r:id="rId6"/>
    <p:sldId id="283" r:id="rId7"/>
    <p:sldId id="257" r:id="rId8"/>
    <p:sldId id="258" r:id="rId9"/>
    <p:sldId id="270" r:id="rId10"/>
    <p:sldId id="271" r:id="rId11"/>
    <p:sldId id="272" r:id="rId12"/>
    <p:sldId id="273" r:id="rId13"/>
    <p:sldId id="263" r:id="rId14"/>
    <p:sldId id="264" r:id="rId15"/>
    <p:sldId id="265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147381009" r:id="rId26"/>
    <p:sldId id="2147381010" r:id="rId27"/>
    <p:sldId id="2147381015" r:id="rId28"/>
    <p:sldId id="2147381011" r:id="rId29"/>
    <p:sldId id="2147381016" r:id="rId30"/>
    <p:sldId id="2147381017" r:id="rId31"/>
    <p:sldId id="2147381018" r:id="rId32"/>
    <p:sldId id="2147381008" r:id="rId33"/>
    <p:sldId id="285" r:id="rId34"/>
    <p:sldId id="286" r:id="rId35"/>
    <p:sldId id="287" r:id="rId36"/>
    <p:sldId id="268" r:id="rId37"/>
    <p:sldId id="2147381007" r:id="rId38"/>
    <p:sldId id="2147381012" r:id="rId39"/>
    <p:sldId id="2147381013" r:id="rId40"/>
    <p:sldId id="2147381014" r:id="rId41"/>
    <p:sldId id="288" r:id="rId42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315E0D-68B7-A4D6-7566-CE2823286852}" v="8" dt="2026-03-20T01:59:02.532"/>
    <p1510:client id="{F7BD69B1-2B81-E9A6-26FF-018C34E6CB8D}" v="167" dt="2026-03-19T10:33:46.3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420" autoAdjust="0"/>
  </p:normalViewPr>
  <p:slideViewPr>
    <p:cSldViewPr snapToGrid="0">
      <p:cViewPr varScale="1">
        <p:scale>
          <a:sx n="96" d="100"/>
          <a:sy n="96" d="100"/>
        </p:scale>
        <p:origin x="35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9" d="100"/>
          <a:sy n="49" d="100"/>
        </p:scale>
        <p:origin x="288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30A163-D1E7-429D-A567-B319B5E98FAA}" type="datetimeFigureOut">
              <a:rPr lang="ru-RU" smtClean="0"/>
              <a:t>17.08.2026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C795D-493D-4F62-93B9-3C38AF72E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296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178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483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285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761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568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271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322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779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795D-493D-4F62-93B9-3C38AF72E820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8326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6788" cy="48101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9881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78431E5-B5C3-47AF-B88B-F68CE987C6E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F5E33AD-2091-4A48-AC28-2A22E2888BB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8080" y="356400"/>
            <a:ext cx="10514160" cy="134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160" cy="43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7"/>
          </p:nvPr>
        </p:nvSpPr>
        <p:spPr/>
        <p:txBody>
          <a:bodyPr/>
          <a:lstStyle/>
          <a:p>
            <a:fld id="{BA962C6B-9EC8-4485-AA75-59B90A172C6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056FB-6FA8-4469-8519-119075BACD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67545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7604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0D95"/>
                </a:solidFill>
                <a:latin typeface="Tahoma" panose="020B0604030504040204"/>
                <a:cs typeface="Tahoma" panose="020B060403050404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7939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0D95"/>
                </a:solidFill>
                <a:latin typeface="Tahoma" panose="020B0604030504040204"/>
                <a:cs typeface="Tahoma" panose="020B060403050404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571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0D95"/>
                </a:solidFill>
                <a:latin typeface="Tahoma" panose="020B0604030504040204"/>
                <a:cs typeface="Tahoma" panose="020B060403050404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83996" y="1699005"/>
            <a:ext cx="4866005" cy="4413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bg1"/>
                </a:solidFill>
                <a:latin typeface="Tahoma" panose="020B0604030504040204"/>
                <a:cs typeface="Tahoma" panose="020B060403050404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1206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0D95"/>
                </a:solidFill>
                <a:latin typeface="Tahoma" panose="020B0604030504040204"/>
                <a:cs typeface="Tahoma" panose="020B060403050404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6844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8602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920" cy="2386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6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заголовка</a:t>
            </a:r>
            <a:endParaRPr lang="ru-RU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7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2E6CF58-95B3-4E28-88B2-69CB3D36FD03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520" cy="1324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4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заголовка</a:t>
            </a:r>
            <a:endParaRPr lang="ru-R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520" cy="435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Образец текста</a:t>
            </a:r>
            <a:endParaRPr lang="ru-R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4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Второй уровень</a:t>
            </a:r>
            <a:endParaRPr lang="ru-R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Третий уровень</a:t>
            </a:r>
            <a:endParaRPr lang="ru-R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Четвертый уровень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Fifth level</a:t>
            </a:r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&lt;дата/время&gt;</a:t>
            </a:r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67" name="PlaceHolder 5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7456DFB-BE96-4A7F-9290-AF0B02423325}" type="slidenum">
              <a:rPr lang="ru-RU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‹#›</a:t>
            </a:fld>
            <a:endParaRPr lang="ru-RU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9958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4735" y="635000"/>
            <a:ext cx="9705975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0D95"/>
                </a:solidFill>
                <a:latin typeface="Tahoma" panose="020B0604030504040204"/>
                <a:cs typeface="Tahoma" panose="020B060403050404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263239" y="1551661"/>
            <a:ext cx="6932295" cy="41370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1766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2.png"/><Relationship Id="rId7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767880" y="1331843"/>
            <a:ext cx="10514520" cy="2797357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buNone/>
              <a:tabLst>
                <a:tab pos="0" algn="l"/>
              </a:tabLst>
            </a:pPr>
            <a:r>
              <a:rPr lang="ru-RU" sz="3200" b="0" u="none" strike="noStrike" dirty="0">
                <a:solidFill>
                  <a:schemeClr val="accent5"/>
                </a:solidFill>
                <a:effectLst/>
                <a:uFillTx/>
                <a:latin typeface="Arial"/>
              </a:rPr>
              <a:t>Актуальные изменения в школьном образовании: ключевые ориентиры в формировании единого образовательного пространства, мировоззренческого и технологического суверенитета</a:t>
            </a:r>
            <a:br>
              <a:rPr lang="ru-RU" sz="3200" b="0" u="none" strike="noStrike" dirty="0">
                <a:solidFill>
                  <a:schemeClr val="accent5"/>
                </a:solidFill>
                <a:effectLst/>
                <a:uFillTx/>
                <a:latin typeface="Arial"/>
              </a:rPr>
            </a:br>
            <a:br>
              <a:rPr lang="ru-RU" sz="3200" b="0" u="none" strike="noStrike" dirty="0">
                <a:solidFill>
                  <a:schemeClr val="accent5"/>
                </a:solidFill>
                <a:effectLst/>
                <a:uFillTx/>
                <a:latin typeface="Arial"/>
              </a:rPr>
            </a:br>
            <a:r>
              <a:rPr lang="ru-RU" sz="1800" b="0" u="none" strike="noStrike" dirty="0">
                <a:solidFill>
                  <a:schemeClr val="accent5"/>
                </a:solidFill>
                <a:effectLst/>
                <a:uFillTx/>
                <a:latin typeface="Arial"/>
              </a:rPr>
              <a:t>(подготовлена на основе материалов ИСМО им. В.С. Леднева)</a:t>
            </a:r>
            <a:br>
              <a:rPr lang="ru-RU" sz="1800" b="0" u="none" strike="noStrike" dirty="0">
                <a:solidFill>
                  <a:schemeClr val="accent5"/>
                </a:solidFill>
                <a:effectLst/>
                <a:uFillTx/>
                <a:latin typeface="Arial"/>
              </a:rPr>
            </a:br>
            <a:endParaRPr lang="ru-RU" sz="1800" dirty="0"/>
          </a:p>
        </p:txBody>
      </p:sp>
      <p:sp>
        <p:nvSpPr>
          <p:cNvPr id="109" name="PlaceHolder 17"/>
          <p:cNvSpPr/>
          <p:nvPr/>
        </p:nvSpPr>
        <p:spPr>
          <a:xfrm>
            <a:off x="949680" y="-156072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endParaRPr lang="ru-RU" sz="2400"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Изображение 45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65" dirty="0"/>
              <a:t>ПОРТАЛ</a:t>
            </a:r>
            <a:r>
              <a:rPr spc="-155" dirty="0"/>
              <a:t> </a:t>
            </a:r>
            <a:r>
              <a:rPr spc="200" dirty="0"/>
              <a:t>«ЕДИНОЕ</a:t>
            </a:r>
            <a:r>
              <a:rPr spc="-165" dirty="0"/>
              <a:t> </a:t>
            </a:r>
            <a:r>
              <a:rPr spc="280" dirty="0"/>
              <a:t>СОДЕРЖАНИЕ</a:t>
            </a:r>
            <a:r>
              <a:rPr spc="-165" dirty="0"/>
              <a:t> </a:t>
            </a:r>
            <a:r>
              <a:rPr spc="265" dirty="0"/>
              <a:t>ОБЩЕГО</a:t>
            </a:r>
            <a:r>
              <a:rPr spc="-160" dirty="0"/>
              <a:t> </a:t>
            </a:r>
            <a:r>
              <a:rPr spc="254" dirty="0"/>
              <a:t>ОБРАЗОВАНИЯ»</a:t>
            </a: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273683"/>
            <a:ext cx="7931911" cy="75603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14042" y="1494536"/>
            <a:ext cx="27438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1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Нормативные</a:t>
            </a:r>
            <a:r>
              <a:rPr kumimoji="0" sz="1600" b="0" i="0" u="none" strike="noStrike" kern="0" cap="none" spc="-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600" b="0" i="0" u="none" strike="noStrike" kern="0" cap="none" spc="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документы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1335087"/>
            <a:ext cx="7932420" cy="1546860"/>
            <a:chOff x="0" y="1335087"/>
            <a:chExt cx="7932420" cy="1546860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6195" y="1359407"/>
              <a:ext cx="518160" cy="51816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0633" y="1410207"/>
              <a:ext cx="228777" cy="22872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9609" y="1461312"/>
              <a:ext cx="432003" cy="4320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461253" y="1363726"/>
              <a:ext cx="575945" cy="57594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446903" y="1349375"/>
              <a:ext cx="605155" cy="605155"/>
            </a:xfrm>
            <a:custGeom>
              <a:avLst/>
              <a:gdLst/>
              <a:ahLst/>
              <a:cxnLst/>
              <a:rect l="l" t="t" r="r" b="b"/>
              <a:pathLst>
                <a:path w="605154" h="605155">
                  <a:moveTo>
                    <a:pt x="50292" y="0"/>
                  </a:moveTo>
                  <a:lnTo>
                    <a:pt x="554989" y="0"/>
                  </a:lnTo>
                  <a:lnTo>
                    <a:pt x="573659" y="3683"/>
                  </a:lnTo>
                  <a:lnTo>
                    <a:pt x="590169" y="15239"/>
                  </a:lnTo>
                  <a:lnTo>
                    <a:pt x="601218" y="31369"/>
                  </a:lnTo>
                  <a:lnTo>
                    <a:pt x="604901" y="50291"/>
                  </a:lnTo>
                  <a:lnTo>
                    <a:pt x="604901" y="555116"/>
                  </a:lnTo>
                  <a:lnTo>
                    <a:pt x="601218" y="573532"/>
                  </a:lnTo>
                  <a:lnTo>
                    <a:pt x="590169" y="590169"/>
                  </a:lnTo>
                  <a:lnTo>
                    <a:pt x="573532" y="601345"/>
                  </a:lnTo>
                  <a:lnTo>
                    <a:pt x="554989" y="604901"/>
                  </a:lnTo>
                  <a:lnTo>
                    <a:pt x="50292" y="604901"/>
                  </a:lnTo>
                  <a:lnTo>
                    <a:pt x="31369" y="601345"/>
                  </a:lnTo>
                  <a:lnTo>
                    <a:pt x="15239" y="590169"/>
                  </a:lnTo>
                  <a:lnTo>
                    <a:pt x="3683" y="573659"/>
                  </a:lnTo>
                  <a:lnTo>
                    <a:pt x="0" y="555116"/>
                  </a:lnTo>
                  <a:lnTo>
                    <a:pt x="0" y="50291"/>
                  </a:lnTo>
                  <a:lnTo>
                    <a:pt x="3683" y="31114"/>
                  </a:lnTo>
                  <a:lnTo>
                    <a:pt x="15239" y="15239"/>
                  </a:lnTo>
                  <a:lnTo>
                    <a:pt x="31114" y="3683"/>
                  </a:lnTo>
                  <a:lnTo>
                    <a:pt x="50292" y="0"/>
                  </a:lnTo>
                  <a:close/>
                </a:path>
              </a:pathLst>
            </a:custGeom>
            <a:ln w="28575">
              <a:solidFill>
                <a:srgbClr val="8897E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125472"/>
              <a:ext cx="7931911" cy="756030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614042" y="2346451"/>
            <a:ext cx="34550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1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Конструктор</a:t>
            </a:r>
            <a:r>
              <a:rPr kumimoji="0" sz="1600" b="0" i="0" u="none" strike="noStrike" kern="0" cap="none" spc="-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600" b="0" i="0" u="none" strike="noStrike" kern="0" cap="none" spc="13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рабочих</a:t>
            </a:r>
            <a:r>
              <a:rPr kumimoji="0" sz="16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600" b="0" i="0" u="none" strike="noStrike" kern="0" cap="none" spc="1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программ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0" y="2187003"/>
            <a:ext cx="7932420" cy="3250565"/>
            <a:chOff x="0" y="2187003"/>
            <a:chExt cx="7932420" cy="3250565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6195" y="2212848"/>
              <a:ext cx="518160" cy="5181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0633" y="2262632"/>
              <a:ext cx="228777" cy="22872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9609" y="2312466"/>
              <a:ext cx="432003" cy="4320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61253" y="2215515"/>
              <a:ext cx="575945" cy="57607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446903" y="2201291"/>
              <a:ext cx="605155" cy="605155"/>
            </a:xfrm>
            <a:custGeom>
              <a:avLst/>
              <a:gdLst/>
              <a:ahLst/>
              <a:cxnLst/>
              <a:rect l="l" t="t" r="r" b="b"/>
              <a:pathLst>
                <a:path w="605154" h="605155">
                  <a:moveTo>
                    <a:pt x="50292" y="0"/>
                  </a:moveTo>
                  <a:lnTo>
                    <a:pt x="554989" y="0"/>
                  </a:lnTo>
                  <a:lnTo>
                    <a:pt x="573659" y="3556"/>
                  </a:lnTo>
                  <a:lnTo>
                    <a:pt x="590169" y="15112"/>
                  </a:lnTo>
                  <a:lnTo>
                    <a:pt x="601218" y="31242"/>
                  </a:lnTo>
                  <a:lnTo>
                    <a:pt x="604901" y="50164"/>
                  </a:lnTo>
                  <a:lnTo>
                    <a:pt x="604901" y="554989"/>
                  </a:lnTo>
                  <a:lnTo>
                    <a:pt x="601218" y="573405"/>
                  </a:lnTo>
                  <a:lnTo>
                    <a:pt x="590169" y="590042"/>
                  </a:lnTo>
                  <a:lnTo>
                    <a:pt x="573532" y="601218"/>
                  </a:lnTo>
                  <a:lnTo>
                    <a:pt x="554989" y="604774"/>
                  </a:lnTo>
                  <a:lnTo>
                    <a:pt x="50292" y="604774"/>
                  </a:lnTo>
                  <a:lnTo>
                    <a:pt x="31369" y="601218"/>
                  </a:lnTo>
                  <a:lnTo>
                    <a:pt x="15239" y="590042"/>
                  </a:lnTo>
                  <a:lnTo>
                    <a:pt x="3683" y="573532"/>
                  </a:lnTo>
                  <a:lnTo>
                    <a:pt x="0" y="554989"/>
                  </a:lnTo>
                  <a:lnTo>
                    <a:pt x="0" y="50164"/>
                  </a:lnTo>
                  <a:lnTo>
                    <a:pt x="3683" y="31114"/>
                  </a:lnTo>
                  <a:lnTo>
                    <a:pt x="15239" y="15112"/>
                  </a:lnTo>
                  <a:lnTo>
                    <a:pt x="31114" y="3556"/>
                  </a:lnTo>
                  <a:lnTo>
                    <a:pt x="50292" y="0"/>
                  </a:lnTo>
                  <a:close/>
                </a:path>
              </a:pathLst>
            </a:custGeom>
            <a:ln w="28575">
              <a:solidFill>
                <a:srgbClr val="8897E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977388"/>
              <a:ext cx="7931911" cy="7559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06195" y="3075432"/>
              <a:ext cx="518160" cy="51816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0633" y="3125216"/>
              <a:ext cx="228777" cy="22872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89609" y="3153460"/>
              <a:ext cx="432003" cy="43200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461253" y="3067304"/>
              <a:ext cx="575945" cy="57607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446903" y="3053080"/>
              <a:ext cx="605155" cy="605155"/>
            </a:xfrm>
            <a:custGeom>
              <a:avLst/>
              <a:gdLst/>
              <a:ahLst/>
              <a:cxnLst/>
              <a:rect l="l" t="t" r="r" b="b"/>
              <a:pathLst>
                <a:path w="605154" h="605154">
                  <a:moveTo>
                    <a:pt x="50292" y="0"/>
                  </a:moveTo>
                  <a:lnTo>
                    <a:pt x="554989" y="0"/>
                  </a:lnTo>
                  <a:lnTo>
                    <a:pt x="573659" y="3556"/>
                  </a:lnTo>
                  <a:lnTo>
                    <a:pt x="590169" y="15112"/>
                  </a:lnTo>
                  <a:lnTo>
                    <a:pt x="601218" y="31242"/>
                  </a:lnTo>
                  <a:lnTo>
                    <a:pt x="604901" y="50292"/>
                  </a:lnTo>
                  <a:lnTo>
                    <a:pt x="604901" y="554990"/>
                  </a:lnTo>
                  <a:lnTo>
                    <a:pt x="601218" y="573405"/>
                  </a:lnTo>
                  <a:lnTo>
                    <a:pt x="590169" y="590169"/>
                  </a:lnTo>
                  <a:lnTo>
                    <a:pt x="573532" y="601218"/>
                  </a:lnTo>
                  <a:lnTo>
                    <a:pt x="554989" y="604774"/>
                  </a:lnTo>
                  <a:lnTo>
                    <a:pt x="50292" y="604774"/>
                  </a:lnTo>
                  <a:lnTo>
                    <a:pt x="31369" y="601218"/>
                  </a:lnTo>
                  <a:lnTo>
                    <a:pt x="15239" y="590169"/>
                  </a:lnTo>
                  <a:lnTo>
                    <a:pt x="3683" y="573659"/>
                  </a:lnTo>
                  <a:lnTo>
                    <a:pt x="0" y="554990"/>
                  </a:lnTo>
                  <a:lnTo>
                    <a:pt x="0" y="50292"/>
                  </a:lnTo>
                  <a:lnTo>
                    <a:pt x="3683" y="31115"/>
                  </a:lnTo>
                  <a:lnTo>
                    <a:pt x="15239" y="15112"/>
                  </a:lnTo>
                  <a:lnTo>
                    <a:pt x="31114" y="3556"/>
                  </a:lnTo>
                  <a:lnTo>
                    <a:pt x="50292" y="0"/>
                  </a:lnTo>
                  <a:close/>
                </a:path>
              </a:pathLst>
            </a:custGeom>
            <a:ln w="28575">
              <a:solidFill>
                <a:srgbClr val="8897E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680966"/>
              <a:ext cx="7931911" cy="75603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06195" y="4788408"/>
              <a:ext cx="518160" cy="51815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0633" y="4838700"/>
              <a:ext cx="228777" cy="22872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89609" y="4847259"/>
              <a:ext cx="432003" cy="43200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461253" y="4771008"/>
              <a:ext cx="575945" cy="57594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5446903" y="4756658"/>
              <a:ext cx="605155" cy="605155"/>
            </a:xfrm>
            <a:custGeom>
              <a:avLst/>
              <a:gdLst/>
              <a:ahLst/>
              <a:cxnLst/>
              <a:rect l="l" t="t" r="r" b="b"/>
              <a:pathLst>
                <a:path w="605154" h="605154">
                  <a:moveTo>
                    <a:pt x="50292" y="0"/>
                  </a:moveTo>
                  <a:lnTo>
                    <a:pt x="554989" y="0"/>
                  </a:lnTo>
                  <a:lnTo>
                    <a:pt x="573659" y="3683"/>
                  </a:lnTo>
                  <a:lnTo>
                    <a:pt x="590169" y="15240"/>
                  </a:lnTo>
                  <a:lnTo>
                    <a:pt x="601218" y="31369"/>
                  </a:lnTo>
                  <a:lnTo>
                    <a:pt x="604901" y="50292"/>
                  </a:lnTo>
                  <a:lnTo>
                    <a:pt x="604901" y="554990"/>
                  </a:lnTo>
                  <a:lnTo>
                    <a:pt x="601218" y="573532"/>
                  </a:lnTo>
                  <a:lnTo>
                    <a:pt x="590169" y="590169"/>
                  </a:lnTo>
                  <a:lnTo>
                    <a:pt x="573532" y="601218"/>
                  </a:lnTo>
                  <a:lnTo>
                    <a:pt x="554989" y="604901"/>
                  </a:lnTo>
                  <a:lnTo>
                    <a:pt x="50292" y="604901"/>
                  </a:lnTo>
                  <a:lnTo>
                    <a:pt x="31369" y="601218"/>
                  </a:lnTo>
                  <a:lnTo>
                    <a:pt x="15239" y="590169"/>
                  </a:lnTo>
                  <a:lnTo>
                    <a:pt x="3683" y="573659"/>
                  </a:lnTo>
                  <a:lnTo>
                    <a:pt x="0" y="554990"/>
                  </a:lnTo>
                  <a:lnTo>
                    <a:pt x="0" y="50292"/>
                  </a:lnTo>
                  <a:lnTo>
                    <a:pt x="3683" y="31115"/>
                  </a:lnTo>
                  <a:lnTo>
                    <a:pt x="15239" y="15240"/>
                  </a:lnTo>
                  <a:lnTo>
                    <a:pt x="31114" y="3683"/>
                  </a:lnTo>
                  <a:lnTo>
                    <a:pt x="50292" y="0"/>
                  </a:lnTo>
                  <a:close/>
                </a:path>
              </a:pathLst>
            </a:custGeom>
            <a:ln w="28575">
              <a:solidFill>
                <a:srgbClr val="8897E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31" name="object 3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829176"/>
              <a:ext cx="7931911" cy="75603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06195" y="3921251"/>
              <a:ext cx="518160" cy="519684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50633" y="3972051"/>
              <a:ext cx="228777" cy="22872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89609" y="4010329"/>
              <a:ext cx="432003" cy="432003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61253" y="3919220"/>
              <a:ext cx="575945" cy="57594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5446903" y="3904869"/>
              <a:ext cx="605155" cy="605155"/>
            </a:xfrm>
            <a:custGeom>
              <a:avLst/>
              <a:gdLst/>
              <a:ahLst/>
              <a:cxnLst/>
              <a:rect l="l" t="t" r="r" b="b"/>
              <a:pathLst>
                <a:path w="605154" h="605154">
                  <a:moveTo>
                    <a:pt x="50292" y="0"/>
                  </a:moveTo>
                  <a:lnTo>
                    <a:pt x="554989" y="0"/>
                  </a:lnTo>
                  <a:lnTo>
                    <a:pt x="573659" y="3682"/>
                  </a:lnTo>
                  <a:lnTo>
                    <a:pt x="590169" y="15112"/>
                  </a:lnTo>
                  <a:lnTo>
                    <a:pt x="601218" y="31241"/>
                  </a:lnTo>
                  <a:lnTo>
                    <a:pt x="604901" y="50291"/>
                  </a:lnTo>
                  <a:lnTo>
                    <a:pt x="604901" y="554989"/>
                  </a:lnTo>
                  <a:lnTo>
                    <a:pt x="601218" y="573531"/>
                  </a:lnTo>
                  <a:lnTo>
                    <a:pt x="590169" y="590168"/>
                  </a:lnTo>
                  <a:lnTo>
                    <a:pt x="573532" y="601217"/>
                  </a:lnTo>
                  <a:lnTo>
                    <a:pt x="554989" y="604900"/>
                  </a:lnTo>
                  <a:lnTo>
                    <a:pt x="50292" y="604900"/>
                  </a:lnTo>
                  <a:lnTo>
                    <a:pt x="31369" y="601217"/>
                  </a:lnTo>
                  <a:lnTo>
                    <a:pt x="15239" y="590168"/>
                  </a:lnTo>
                  <a:lnTo>
                    <a:pt x="3683" y="573658"/>
                  </a:lnTo>
                  <a:lnTo>
                    <a:pt x="0" y="554989"/>
                  </a:lnTo>
                  <a:lnTo>
                    <a:pt x="0" y="50291"/>
                  </a:lnTo>
                  <a:lnTo>
                    <a:pt x="3683" y="31114"/>
                  </a:lnTo>
                  <a:lnTo>
                    <a:pt x="15239" y="15112"/>
                  </a:lnTo>
                  <a:lnTo>
                    <a:pt x="31114" y="3682"/>
                  </a:lnTo>
                  <a:lnTo>
                    <a:pt x="50292" y="0"/>
                  </a:lnTo>
                  <a:close/>
                </a:path>
              </a:pathLst>
            </a:custGeom>
            <a:ln w="28575">
              <a:solidFill>
                <a:srgbClr val="8897E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1614042" y="3198622"/>
            <a:ext cx="3263900" cy="19729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1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Конструктор</a:t>
            </a:r>
            <a:r>
              <a:rPr kumimoji="0" sz="1600" b="0" i="0" u="none" strike="noStrike" kern="0" cap="none" spc="-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6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учебных</a:t>
            </a:r>
            <a:r>
              <a:rPr kumimoji="0" sz="16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600" b="0" i="0" u="none" strike="noStrike" kern="0" cap="none" spc="1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планов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39370" marR="0" lvl="0" indent="0" defTabSz="914400" eaLnBrk="1" fontAlgn="auto" latinLnBrk="0" hangingPunct="1">
              <a:lnSpc>
                <a:spcPts val="18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1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Конструктор</a:t>
            </a:r>
            <a:r>
              <a:rPr kumimoji="0" sz="1600" b="0" i="0" u="none" strike="noStrike" kern="0" cap="none" spc="-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600" b="0" i="0" u="none" strike="noStrike" kern="0" cap="none" spc="1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основной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39370" marR="0" lvl="0" indent="0" defTabSz="914400" eaLnBrk="1" fontAlgn="auto" latinLnBrk="0" hangingPunct="1">
              <a:lnSpc>
                <a:spcPts val="18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1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образовательной</a:t>
            </a:r>
            <a:r>
              <a:rPr kumimoji="0" sz="1600" b="0" i="0" u="none" strike="noStrike" kern="0" cap="none" spc="-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600" b="0" i="0" u="none" strike="noStrike" kern="0" cap="none" spc="1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программы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33655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1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Методические</a:t>
            </a:r>
            <a:r>
              <a:rPr kumimoji="0" sz="1600" b="0" i="0" u="none" strike="noStrike" kern="0" cap="none" spc="-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600" b="0" i="0" u="none" strike="noStrike" kern="0" cap="none" spc="1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рекомендации</a:t>
            </a:r>
          </a:p>
        </p:txBody>
      </p:sp>
      <p:pic>
        <p:nvPicPr>
          <p:cNvPr id="38" name="object 38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0" y="5532754"/>
            <a:ext cx="7794117" cy="876769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1836547" y="5639961"/>
            <a:ext cx="3265804" cy="553720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6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2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УМКА</a:t>
            </a:r>
            <a:r>
              <a:rPr kumimoji="0" sz="1600" b="0" i="0" u="none" strike="noStrike" kern="0" cap="none" spc="-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(чат-</a:t>
            </a:r>
            <a:r>
              <a:rPr kumimoji="0" sz="1200" b="0" i="0" u="none" strike="noStrike" kern="0" cap="none" spc="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бот</a:t>
            </a:r>
            <a:r>
              <a:rPr kumimoji="0" sz="1200" b="0" i="0" u="none" strike="noStrike" kern="0" cap="none" spc="-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200" b="0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горячей</a:t>
            </a:r>
            <a:r>
              <a:rPr kumimoji="0" sz="1200" b="0" i="0" u="none" strike="noStrike" kern="0" cap="none" spc="-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200" b="0" i="0" u="none" strike="noStrike" kern="0" cap="none" spc="13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линии</a:t>
            </a:r>
            <a:r>
              <a:rPr kumimoji="0" sz="1200" b="0" i="0" u="none" strike="noStrike" kern="0" cap="none" spc="-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200" b="0" i="0" u="none" strike="noStrike" kern="0" cap="none" spc="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ЕДСОО)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0" i="0" u="none" strike="noStrike" kern="0" cap="none" spc="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Круглосуточная</a:t>
            </a:r>
            <a:r>
              <a:rPr kumimoji="0" sz="1100" b="0" i="0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100" b="0" i="0" u="none" strike="noStrike" kern="0" cap="none" spc="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поддержка</a:t>
            </a:r>
            <a:r>
              <a:rPr kumimoji="0" sz="1100" b="0" i="0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100" b="0" i="0" u="none" strike="noStrike" kern="0" cap="none" spc="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педагогов</a:t>
            </a:r>
          </a:p>
        </p:txBody>
      </p:sp>
      <p:grpSp>
        <p:nvGrpSpPr>
          <p:cNvPr id="40" name="object 40"/>
          <p:cNvGrpSpPr/>
          <p:nvPr/>
        </p:nvGrpSpPr>
        <p:grpSpPr>
          <a:xfrm>
            <a:off x="960615" y="1287589"/>
            <a:ext cx="10278745" cy="5119370"/>
            <a:chOff x="960615" y="1287589"/>
            <a:chExt cx="10278745" cy="5119370"/>
          </a:xfrm>
        </p:grpSpPr>
        <p:sp>
          <p:nvSpPr>
            <p:cNvPr id="41" name="object 41"/>
            <p:cNvSpPr/>
            <p:nvPr/>
          </p:nvSpPr>
          <p:spPr>
            <a:xfrm>
              <a:off x="5394705" y="5616664"/>
              <a:ext cx="709295" cy="709295"/>
            </a:xfrm>
            <a:custGeom>
              <a:avLst/>
              <a:gdLst/>
              <a:ahLst/>
              <a:cxnLst/>
              <a:rect l="l" t="t" r="r" b="b"/>
              <a:pathLst>
                <a:path w="709295" h="709295">
                  <a:moveTo>
                    <a:pt x="56896" y="0"/>
                  </a:moveTo>
                  <a:lnTo>
                    <a:pt x="652780" y="0"/>
                  </a:lnTo>
                  <a:lnTo>
                    <a:pt x="674116" y="4470"/>
                  </a:lnTo>
                  <a:lnTo>
                    <a:pt x="692658" y="17195"/>
                  </a:lnTo>
                  <a:lnTo>
                    <a:pt x="704850" y="35699"/>
                  </a:lnTo>
                  <a:lnTo>
                    <a:pt x="709295" y="56870"/>
                  </a:lnTo>
                  <a:lnTo>
                    <a:pt x="709295" y="652754"/>
                  </a:lnTo>
                  <a:lnTo>
                    <a:pt x="704850" y="673925"/>
                  </a:lnTo>
                  <a:lnTo>
                    <a:pt x="692531" y="692556"/>
                  </a:lnTo>
                  <a:lnTo>
                    <a:pt x="673989" y="704786"/>
                  </a:lnTo>
                  <a:lnTo>
                    <a:pt x="652780" y="709218"/>
                  </a:lnTo>
                  <a:lnTo>
                    <a:pt x="56896" y="709218"/>
                  </a:lnTo>
                  <a:lnTo>
                    <a:pt x="35687" y="704786"/>
                  </a:lnTo>
                  <a:lnTo>
                    <a:pt x="17272" y="692632"/>
                  </a:lnTo>
                  <a:lnTo>
                    <a:pt x="4445" y="674065"/>
                  </a:lnTo>
                  <a:lnTo>
                    <a:pt x="0" y="652754"/>
                  </a:lnTo>
                  <a:lnTo>
                    <a:pt x="0" y="56870"/>
                  </a:lnTo>
                  <a:lnTo>
                    <a:pt x="4445" y="35559"/>
                  </a:lnTo>
                  <a:lnTo>
                    <a:pt x="17145" y="17106"/>
                  </a:lnTo>
                  <a:lnTo>
                    <a:pt x="35560" y="4470"/>
                  </a:lnTo>
                  <a:lnTo>
                    <a:pt x="56896" y="0"/>
                  </a:lnTo>
                  <a:close/>
                </a:path>
              </a:pathLst>
            </a:custGeom>
            <a:ln w="28575">
              <a:solidFill>
                <a:srgbClr val="8897E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60615" y="5630951"/>
              <a:ext cx="680402" cy="68040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924802" y="1316101"/>
              <a:ext cx="4285742" cy="5062054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910450" y="1301877"/>
              <a:ext cx="4314825" cy="5090795"/>
            </a:xfrm>
            <a:custGeom>
              <a:avLst/>
              <a:gdLst/>
              <a:ahLst/>
              <a:cxnLst/>
              <a:rect l="l" t="t" r="r" b="b"/>
              <a:pathLst>
                <a:path w="4314825" h="5090795">
                  <a:moveTo>
                    <a:pt x="132333" y="0"/>
                  </a:moveTo>
                  <a:lnTo>
                    <a:pt x="4182618" y="0"/>
                  </a:lnTo>
                  <a:lnTo>
                    <a:pt x="4208653" y="2539"/>
                  </a:lnTo>
                  <a:lnTo>
                    <a:pt x="4255770" y="22606"/>
                  </a:lnTo>
                  <a:lnTo>
                    <a:pt x="4291838" y="58547"/>
                  </a:lnTo>
                  <a:lnTo>
                    <a:pt x="4311904" y="106299"/>
                  </a:lnTo>
                  <a:lnTo>
                    <a:pt x="4314444" y="132207"/>
                  </a:lnTo>
                  <a:lnTo>
                    <a:pt x="4314444" y="4958829"/>
                  </a:lnTo>
                  <a:lnTo>
                    <a:pt x="4304283" y="5009781"/>
                  </a:lnTo>
                  <a:lnTo>
                    <a:pt x="4275835" y="5052021"/>
                  </a:lnTo>
                  <a:lnTo>
                    <a:pt x="4233545" y="5080469"/>
                  </a:lnTo>
                  <a:lnTo>
                    <a:pt x="4182618" y="5090668"/>
                  </a:lnTo>
                  <a:lnTo>
                    <a:pt x="132333" y="5090668"/>
                  </a:lnTo>
                  <a:lnTo>
                    <a:pt x="81406" y="5080495"/>
                  </a:lnTo>
                  <a:lnTo>
                    <a:pt x="39116" y="5052021"/>
                  </a:lnTo>
                  <a:lnTo>
                    <a:pt x="10668" y="5009781"/>
                  </a:lnTo>
                  <a:lnTo>
                    <a:pt x="0" y="4958829"/>
                  </a:lnTo>
                  <a:lnTo>
                    <a:pt x="0" y="132207"/>
                  </a:lnTo>
                  <a:lnTo>
                    <a:pt x="10668" y="81280"/>
                  </a:lnTo>
                  <a:lnTo>
                    <a:pt x="39116" y="38988"/>
                  </a:lnTo>
                  <a:lnTo>
                    <a:pt x="81406" y="10540"/>
                  </a:lnTo>
                  <a:lnTo>
                    <a:pt x="132333" y="0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11683110" y="6322872"/>
            <a:ext cx="1943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17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676" y="1436993"/>
            <a:ext cx="4947274" cy="2347291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76" y="3991308"/>
            <a:ext cx="4953363" cy="2359469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3943" y="1458304"/>
            <a:ext cx="4420580" cy="488942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95765" y="334892"/>
            <a:ext cx="9568789" cy="383604"/>
          </a:xfrm>
          <a:prstGeom prst="rect">
            <a:avLst/>
          </a:prstGeom>
          <a:solidFill>
            <a:srgbClr val="0D4798"/>
          </a:solidFill>
        </p:spPr>
        <p:txBody>
          <a:bodyPr wrap="none" lIns="0" tIns="0" rIns="0" bIns="0">
            <a:noAutofit/>
          </a:bodyPr>
          <a:lstStyle/>
          <a:p>
            <a:pPr marL="0" marR="0" lvl="0" indent="0" algn="l" defTabSz="91330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7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Информационно-методические ресурсы ИСМО им. В.С. Леднева</a:t>
            </a:r>
          </a:p>
        </p:txBody>
      </p:sp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36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Изображение 6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sp>
        <p:nvSpPr>
          <p:cNvPr id="5" name="object 3"/>
          <p:cNvSpPr/>
          <p:nvPr/>
        </p:nvSpPr>
        <p:spPr>
          <a:xfrm>
            <a:off x="7914219" y="0"/>
            <a:ext cx="4268736" cy="6423845"/>
          </a:xfrm>
          <a:custGeom>
            <a:avLst/>
            <a:gdLst/>
            <a:ahLst/>
            <a:cxnLst/>
            <a:rect l="l" t="t" r="r" b="b"/>
            <a:pathLst>
              <a:path w="4276725" h="6858000">
                <a:moveTo>
                  <a:pt x="4276344" y="0"/>
                </a:moveTo>
                <a:lnTo>
                  <a:pt x="0" y="0"/>
                </a:lnTo>
                <a:lnTo>
                  <a:pt x="0" y="6858000"/>
                </a:lnTo>
                <a:lnTo>
                  <a:pt x="4276344" y="6858000"/>
                </a:lnTo>
                <a:lnTo>
                  <a:pt x="4276344" y="0"/>
                </a:lnTo>
                <a:close/>
              </a:path>
            </a:pathLst>
          </a:custGeom>
          <a:solidFill>
            <a:srgbClr val="E3EFF9"/>
          </a:solidFill>
        </p:spPr>
        <p:txBody>
          <a:bodyPr wrap="square" lIns="0" tIns="0" rIns="0" bIns="0" rtlCol="0"/>
          <a:lstStyle/>
          <a:p>
            <a:pPr defTabSz="913303"/>
            <a:endParaRPr sz="179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8601" y="207024"/>
            <a:ext cx="7167804" cy="6216821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just" defTabSz="913303">
              <a:lnSpc>
                <a:spcPct val="59000"/>
              </a:lnSpc>
              <a:spcAft>
                <a:spcPts val="1678"/>
              </a:spcAft>
            </a:pPr>
            <a:endParaRPr lang="ru-RU" sz="2397" b="1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13303">
              <a:lnSpc>
                <a:spcPct val="59000"/>
              </a:lnSpc>
              <a:spcAft>
                <a:spcPts val="1678"/>
              </a:spcAft>
            </a:pPr>
            <a:r>
              <a:rPr lang="en-US" sz="2397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</a:t>
            </a:r>
            <a:r>
              <a:rPr lang="en-US" sz="2397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ФГОС COO 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вступает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силу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01.09.2027 г.)</a:t>
            </a:r>
          </a:p>
          <a:p>
            <a:pPr marL="285407" indent="-285407" algn="just" defTabSz="913303">
              <a:lnSpc>
                <a:spcPct val="90000"/>
              </a:lnSpc>
              <a:spcAft>
                <a:spcPts val="1328"/>
              </a:spcAft>
              <a:buFont typeface="Arial" panose="020B0604020202020204" pitchFamily="34" charset="0"/>
              <a:buChar char="•"/>
            </a:pP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формирования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внутри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профилей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узконаправленных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классов</a:t>
            </a:r>
            <a:endParaRPr lang="en-US" sz="179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407" indent="-285407" algn="just" defTabSz="913303">
              <a:lnSpc>
                <a:spcPct val="89000"/>
              </a:lnSpc>
              <a:spcAft>
                <a:spcPts val="2657"/>
              </a:spcAft>
              <a:buFont typeface="Arial" panose="020B0604020202020204" pitchFamily="34" charset="0"/>
              <a:buChar char="•"/>
            </a:pP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изучать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предметы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базовом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уровне</a:t>
            </a:r>
            <a:endParaRPr lang="en-US" sz="179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407" indent="-285407" defTabSz="913303">
              <a:lnSpc>
                <a:spcPct val="89000"/>
              </a:lnSpc>
              <a:spcAft>
                <a:spcPts val="2167"/>
              </a:spcAft>
              <a:buFont typeface="Arial" panose="020B0604020202020204" pitchFamily="34" charset="0"/>
              <a:buChar char="•"/>
            </a:pP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Пересмотрено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математике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физике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химии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биологии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сторону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практикоориентированности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соответствия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достижениям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науки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техники</a:t>
            </a:r>
            <a:endParaRPr lang="en-US" sz="179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407" indent="-285407" defTabSz="913303">
              <a:lnSpc>
                <a:spcPct val="88000"/>
              </a:lnSpc>
              <a:spcAft>
                <a:spcPts val="2028"/>
              </a:spcAft>
              <a:buFont typeface="Arial" panose="020B0604020202020204" pitchFamily="34" charset="0"/>
              <a:buChar char="•"/>
            </a:pP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Закреплен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базовый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список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обязательного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оборудования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предметных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кабинетов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вступает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силу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01.09.2030 г.)</a:t>
            </a:r>
          </a:p>
          <a:p>
            <a:pPr marL="285407" indent="-285407" defTabSz="913303">
              <a:lnSpc>
                <a:spcPct val="89000"/>
              </a:lnSpc>
              <a:spcAft>
                <a:spcPts val="2028"/>
              </a:spcAft>
              <a:buFont typeface="Arial" panose="020B0604020202020204" pitchFamily="34" charset="0"/>
              <a:buChar char="•"/>
            </a:pP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Закреплена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словарь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русскому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языку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одного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ребенка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407" indent="-285407" defTabSz="913303">
              <a:lnSpc>
                <a:spcPct val="88000"/>
              </a:lnSpc>
              <a:buFont typeface="Arial" panose="020B0604020202020204" pitchFamily="34" charset="0"/>
              <a:buChar char="•"/>
            </a:pP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Умение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применять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искусственного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интеллекта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включено</a:t>
            </a:r>
            <a:r>
              <a:rPr lang="en-US" sz="179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метапредметные </a:t>
            </a:r>
            <a:r>
              <a:rPr lang="en-US" sz="179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результаты</a:t>
            </a:r>
            <a:endParaRPr lang="en-US" sz="179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220299" y="207024"/>
            <a:ext cx="1415681" cy="53278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 defTabSz="913303">
              <a:lnSpc>
                <a:spcPct val="97000"/>
              </a:lnSpc>
            </a:pPr>
            <a:r>
              <a:rPr lang="en-US" sz="1748" b="1">
                <a:solidFill>
                  <a:srgbClr val="0D4798"/>
                </a:solidFill>
                <a:latin typeface="Tahoma" panose="020B0604030504040204"/>
              </a:rPr>
              <a:t>ЧЕК-ЛИСТ </a:t>
            </a:r>
            <a:r>
              <a:rPr lang="en-US" sz="1298">
                <a:solidFill>
                  <a:srgbClr val="0D4798"/>
                </a:solidFill>
                <a:latin typeface="Tahoma" panose="020B0604030504040204"/>
              </a:rPr>
              <a:t>директора школы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6511" y="1263458"/>
            <a:ext cx="3495059" cy="436882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242913" indent="-279065" defTabSz="534028">
              <a:lnSpc>
                <a:spcPct val="122000"/>
              </a:lnSpc>
              <a:spcAft>
                <a:spcPts val="1328"/>
              </a:spcAft>
              <a:tabLst>
                <a:tab pos="533394" algn="l"/>
              </a:tabLst>
            </a:pP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	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Провести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запросов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обучающихся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8-9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классов</a:t>
            </a:r>
            <a:endParaRPr lang="en-US" sz="1199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90481">
              <a:lnSpc>
                <a:spcPct val="122000"/>
              </a:lnSpc>
              <a:spcAft>
                <a:spcPts val="1328"/>
              </a:spcAft>
              <a:tabLst>
                <a:tab pos="290481" algn="l"/>
              </a:tabLst>
            </a:pP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	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Скорректировать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учебный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endParaRPr lang="en-US" sz="1199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2913" indent="-279065" defTabSz="534028">
              <a:lnSpc>
                <a:spcPct val="122000"/>
              </a:lnSpc>
              <a:spcAft>
                <a:spcPts val="1328"/>
              </a:spcAft>
              <a:tabLst>
                <a:tab pos="533394" algn="l"/>
              </a:tabLst>
            </a:pP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	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Провести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инвентаризацию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учебного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оборудования</a:t>
            </a:r>
            <a:endParaRPr lang="en-US" sz="1199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290481">
              <a:lnSpc>
                <a:spcPct val="122000"/>
              </a:lnSpc>
              <a:spcAft>
                <a:spcPts val="1328"/>
              </a:spcAft>
              <a:tabLst>
                <a:tab pos="290481" algn="l"/>
              </a:tabLst>
            </a:pP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	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Спланировать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закупок</a:t>
            </a:r>
            <a:endParaRPr lang="en-US" sz="1199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2913" indent="-279065" defTabSz="534028">
              <a:lnSpc>
                <a:spcPct val="122000"/>
              </a:lnSpc>
              <a:spcAft>
                <a:spcPts val="1328"/>
              </a:spcAft>
              <a:tabLst>
                <a:tab pos="533394" algn="l"/>
              </a:tabLst>
            </a:pP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	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Проработать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вопросы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хранения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обслуживания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оборудования</a:t>
            </a:r>
            <a:endParaRPr lang="en-US" sz="1199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2913" indent="-279065" defTabSz="534028">
              <a:lnSpc>
                <a:spcPct val="122000"/>
              </a:lnSpc>
              <a:spcAft>
                <a:spcPts val="1328"/>
              </a:spcAft>
              <a:tabLst>
                <a:tab pos="533394" algn="l"/>
              </a:tabLst>
            </a:pP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	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Провести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имеющихся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словарей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спланировать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закупки</a:t>
            </a:r>
            <a:endParaRPr lang="en-US" sz="1199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2913" indent="-279065" defTabSz="534028">
              <a:lnSpc>
                <a:spcPct val="122000"/>
              </a:lnSpc>
              <a:tabLst>
                <a:tab pos="533394" algn="l"/>
              </a:tabLst>
            </a:pP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	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Спланировать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работу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учителями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обновлению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содержания</a:t>
            </a:r>
            <a:r>
              <a:rPr lang="en-US" sz="11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обучения</a:t>
            </a:r>
            <a:endParaRPr lang="en-US" sz="1199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Изображение 43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1418" y="6025018"/>
            <a:ext cx="1875397" cy="499294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7983" y="1573994"/>
            <a:ext cx="1053389" cy="344026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3995" y="2858763"/>
            <a:ext cx="210069" cy="234425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1702" y="5510502"/>
            <a:ext cx="310537" cy="280092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78374" y="4414490"/>
            <a:ext cx="776341" cy="49016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0827" y="194846"/>
            <a:ext cx="11194539" cy="1126456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/>
            <a:r>
              <a:rPr lang="en-US" sz="2073" b="1">
                <a:solidFill>
                  <a:srgbClr val="FFFFFF"/>
                </a:solidFill>
                <a:latin typeface="Arial" panose="020B0604020202020204"/>
              </a:rPr>
              <a:t>Изменения в приказы Минпросвещения России, касающиеся федеральных</a:t>
            </a:r>
          </a:p>
          <a:p>
            <a:pPr defTabSz="913303"/>
            <a:r>
              <a:rPr lang="en-US" sz="2073" b="1">
                <a:solidFill>
                  <a:srgbClr val="FFFFFF"/>
                </a:solidFill>
                <a:latin typeface="Arial" panose="020B0604020202020204"/>
              </a:rPr>
              <a:t>образовательных программ начального общего образования, основного общего</a:t>
            </a:r>
          </a:p>
          <a:p>
            <a:pPr defTabSz="913303"/>
            <a:r>
              <a:rPr lang="en-US" sz="2073" b="1">
                <a:solidFill>
                  <a:srgbClr val="FFFFFF"/>
                </a:solidFill>
                <a:latin typeface="Arial" panose="020B0604020202020204"/>
              </a:rPr>
              <a:t>образования и среднего общего образования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4385" y="1634884"/>
            <a:ext cx="7014473" cy="481940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/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мая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2023 г. № 372</a:t>
            </a:r>
          </a:p>
          <a:p>
            <a:pPr defTabSz="913303"/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утверждении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федеральной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образовательной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</a:t>
            </a:r>
            <a:endParaRPr lang="en-US" sz="1423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3303">
              <a:spcAft>
                <a:spcPts val="1258"/>
              </a:spcAft>
            </a:pP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начального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общего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defTabSz="913303"/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мая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2023 г. № 370</a:t>
            </a:r>
          </a:p>
          <a:p>
            <a:pPr defTabSz="913303"/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утверждении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федеральной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образовательной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</a:t>
            </a:r>
            <a:endParaRPr lang="en-US" sz="1423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3303">
              <a:spcAft>
                <a:spcPts val="979"/>
              </a:spcAft>
            </a:pP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основного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общего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defTabSz="913303"/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мая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2023 г. № 371</a:t>
            </a:r>
          </a:p>
          <a:p>
            <a:pPr defTabSz="913303"/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утверждении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федеральной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образовательной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</a:t>
            </a:r>
            <a:endParaRPr lang="en-US" sz="1423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3303">
              <a:spcAft>
                <a:spcPts val="979"/>
              </a:spcAft>
            </a:pP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среднего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общего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defTabSz="913303"/>
            <a:r>
              <a:rPr lang="en-US" sz="159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en-US" sz="159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en-US" sz="159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9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en-US" sz="159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9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159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 </a:t>
            </a:r>
            <a:r>
              <a:rPr lang="en-US" sz="159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октября</a:t>
            </a:r>
            <a:r>
              <a:rPr lang="en-US" sz="159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2025 г. №729</a:t>
            </a:r>
          </a:p>
          <a:p>
            <a:pPr defTabSz="913303"/>
            <a:r>
              <a:rPr lang="en-US" sz="159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en-US" sz="159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en-US" sz="159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9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en-US" sz="159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9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159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9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59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9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ноября</a:t>
            </a:r>
            <a:r>
              <a:rPr lang="en-US" sz="159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2025 г. № 808</a:t>
            </a:r>
          </a:p>
          <a:p>
            <a:pPr defTabSz="913303"/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внесении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изменений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некоторые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Министерства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просвещения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Федерации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касающиеся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федеральных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начального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общего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основного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общего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среднего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общего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en-US" sz="1423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217254" y="1717085"/>
            <a:ext cx="630207" cy="85245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ЗАРГ </a:t>
            </a:r>
            <a:r>
              <a:rPr lang="en-US" sz="400" b="1">
                <a:solidFill>
                  <a:srgbClr val="3B3B3B"/>
                </a:solidFill>
                <a:latin typeface="Arial" panose="020B0604020202020204"/>
              </a:rPr>
              <a:t>ГИС ГРИРОВАНС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373934" y="1933242"/>
            <a:ext cx="1019900" cy="44753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 defTabSz="913303">
              <a:lnSpc>
                <a:spcPct val="89000"/>
              </a:lnSpc>
              <a:spcAft>
                <a:spcPts val="210"/>
              </a:spcAft>
            </a:pPr>
            <a:r>
              <a:rPr lang="en-US" sz="400" b="1" dirty="0">
                <a:solidFill>
                  <a:srgbClr val="3B3B3B"/>
                </a:solidFill>
                <a:latin typeface="Arial" panose="020B0604020202020204"/>
              </a:rPr>
              <a:t>МИНИСТЕРСТВО ПРОСВЕПГГПИЯ</a:t>
            </a:r>
            <a:r>
              <a:rPr lang="en-US" sz="400" b="1" baseline="30000" dirty="0">
                <a:solidFill>
                  <a:srgbClr val="3B3B3B"/>
                </a:solidFill>
                <a:latin typeface="Arial" panose="020B0604020202020204"/>
              </a:rPr>
              <a:t>4 </a:t>
            </a:r>
            <a:r>
              <a:rPr lang="en-US" sz="400" b="1" dirty="0">
                <a:solidFill>
                  <a:srgbClr val="3B3B3B"/>
                </a:solidFill>
                <a:latin typeface="Arial" panose="020B0604020202020204"/>
              </a:rPr>
              <a:t>РОССИЙСКОЙ ФЕДЕРАЦИИ</a:t>
            </a:r>
          </a:p>
          <a:p>
            <a:pPr defTabSz="913303">
              <a:lnSpc>
                <a:spcPct val="89000"/>
              </a:lnSpc>
              <a:spcAft>
                <a:spcPts val="210"/>
              </a:spcAft>
            </a:pPr>
            <a:r>
              <a:rPr lang="en-US" sz="400" b="1" dirty="0">
                <a:solidFill>
                  <a:srgbClr val="3B3B3B"/>
                </a:solidFill>
                <a:latin typeface="Arial" panose="020B0604020202020204"/>
              </a:rPr>
              <a:t>(МИНПРОСВЕЩЕНИЯ РОССИИ)</a:t>
            </a:r>
          </a:p>
          <a:p>
            <a:pPr algn="ctr" defTabSz="913303">
              <a:spcAft>
                <a:spcPts val="210"/>
              </a:spcAft>
            </a:pPr>
            <a:r>
              <a:rPr lang="en-US" sz="424" b="1" dirty="0">
                <a:solidFill>
                  <a:srgbClr val="3B3B3B"/>
                </a:solidFill>
                <a:latin typeface="Times New Roman" panose="02020603050405020304"/>
              </a:rPr>
              <a:t>ПРИКАЗ</a:t>
            </a:r>
          </a:p>
          <a:p>
            <a:pPr algn="just" defTabSz="128116">
              <a:lnSpc>
                <a:spcPct val="89000"/>
              </a:lnSpc>
            </a:pP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I_____2025 г.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832018" y="2539093"/>
            <a:ext cx="825053" cy="193780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r" defTabSz="913303">
              <a:lnSpc>
                <a:spcPct val="106000"/>
              </a:lnSpc>
              <a:spcAft>
                <a:spcPts val="769"/>
              </a:spcAft>
            </a:pPr>
            <a:r>
              <a:rPr lang="en-US" sz="400" b="1">
                <a:solidFill>
                  <a:srgbClr val="3B3B3B"/>
                </a:solidFill>
                <a:latin typeface="Arial" panose="020B0604020202020204"/>
              </a:rPr>
              <a:t>О внесении изменений в не Российской Федерации, касаи начального общего образов!</a:t>
            </a:r>
          </a:p>
          <a:p>
            <a:pPr indent="177587" algn="just" defTabSz="913303">
              <a:lnSpc>
                <a:spcPct val="157000"/>
              </a:lnSpc>
            </a:pPr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В соответствии с J от 29 декабря 2012 г. № 273-подпунктом 4.2.6" пункта 4 Пои Федерации, утвержденного пост от 28 мюля 2018 г. № 884. п р и i</a:t>
            </a:r>
          </a:p>
          <a:p>
            <a:pPr indent="177587" algn="just" defTabSz="280333">
              <a:lnSpc>
                <a:spcPct val="157000"/>
              </a:lnSpc>
              <a:tabLst>
                <a:tab pos="279699" algn="l"/>
              </a:tabLst>
            </a:pPr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I.	Утвердить прилагав прикати Министерства npoci федеральных образовательных основного общего образования </a:t>
            </a:r>
            <a:r>
              <a:rPr lang="en-US" sz="400" b="1">
                <a:solidFill>
                  <a:srgbClr val="3B3B3B"/>
                </a:solidFill>
                <a:latin typeface="Arial" panose="020B0604020202020204"/>
              </a:rPr>
              <a:t>н</a:t>
            </a:r>
          </a:p>
          <a:p>
            <a:pPr indent="164902" algn="just" defTabSz="280333">
              <a:lnSpc>
                <a:spcPct val="157000"/>
              </a:lnSpc>
              <a:tabLst>
                <a:tab pos="279699" algn="l"/>
              </a:tabLst>
            </a:pPr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2.	Пункт 123 федералы образования, утвержденной пр Федерации от 18 мая 2023 Г. </a:t>
            </a:r>
            <a:r>
              <a:rPr lang="en-US" sz="400" b="1">
                <a:solidFill>
                  <a:srgbClr val="3B3B3B"/>
                </a:solidFill>
                <a:latin typeface="Arial" panose="020B0604020202020204"/>
              </a:rPr>
              <a:t>2 </a:t>
            </a:r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Российской Федерации 12 июля 2 внесенными приказами Мини, от 1 февраля 2024 г. № 62 (заре Федерации 29 февраля от 19 марта 2024 г № 171 (ырс.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775806" y="2405136"/>
            <a:ext cx="207024" cy="791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Москва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0240198" y="2855718"/>
            <a:ext cx="727630" cy="18875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/>
            <a:r>
              <a:rPr lang="en-US" sz="424" b="1">
                <a:solidFill>
                  <a:srgbClr val="3B3B3B"/>
                </a:solidFill>
                <a:latin typeface="Times New Roman" panose="02020603050405020304"/>
              </a:rPr>
              <a:t>ЗАРЕГИСТРИРОВАНО</a:t>
            </a:r>
          </a:p>
          <a:p>
            <a:pPr defTabSz="913303"/>
            <a:r>
              <a:rPr lang="en-US" sz="400" b="1">
                <a:solidFill>
                  <a:srgbClr val="3B3B3B"/>
                </a:solidFill>
                <a:latin typeface="Times New Roman" panose="02020603050405020304"/>
              </a:rPr>
              <a:t>Регистр* пловцы» Я </a:t>
            </a:r>
            <a:r>
              <a:rPr lang="en-US" sz="400" b="1" i="1" u="sng">
                <a:solidFill>
                  <a:srgbClr val="3B3B3B"/>
                </a:solidFill>
                <a:latin typeface="Arial" panose="020B0604020202020204"/>
              </a:rPr>
              <a:t>Я^^Фб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451679" y="3151033"/>
            <a:ext cx="1041211" cy="161357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 defTabSz="913303">
              <a:lnSpc>
                <a:spcPct val="128000"/>
              </a:lnSpc>
            </a:pPr>
            <a:r>
              <a:rPr lang="en-US" sz="400" b="1">
                <a:solidFill>
                  <a:srgbClr val="3B3B3B"/>
                </a:solidFill>
                <a:latin typeface="Arial" panose="020B0604020202020204"/>
              </a:rPr>
              <a:t>МИНИСТЕРСТВО ПРОСВЕЩЕНИЯ РОССИЙСКОЙ ФЕДЕРАЦИИ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9518658" y="3330657"/>
            <a:ext cx="904209" cy="82201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3B3B3B"/>
                </a:solidFill>
                <a:latin typeface="Arial" panose="020B0604020202020204"/>
              </a:rPr>
              <a:t>(МИНПРОСВЕЩЕНИЯ РОССИИ)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958474" y="3625971"/>
            <a:ext cx="666740" cy="12482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defTabSz="913303"/>
            <a:r>
              <a:rPr lang="en-US" sz="400" b="1" i="1">
                <a:solidFill>
                  <a:srgbClr val="8F94B6"/>
                </a:solidFill>
                <a:latin typeface="Arial" panose="020B0604020202020204"/>
              </a:rPr>
              <a:t>• </a:t>
            </a:r>
            <a:r>
              <a:rPr lang="en-US" sz="400" b="1" i="1">
                <a:solidFill>
                  <a:srgbClr val="7D7D7D"/>
                </a:solidFill>
                <a:latin typeface="Arial" panose="020B0604020202020204"/>
              </a:rPr>
              <a:t>^» </a:t>
            </a:r>
            <a:r>
              <a:rPr lang="en-US" sz="400" b="1" i="1" u="sng">
                <a:solidFill>
                  <a:srgbClr val="7D7D7D"/>
                </a:solidFill>
                <a:latin typeface="Arial" panose="020B0604020202020204"/>
              </a:rPr>
              <a:t>«М#л</a:t>
            </a:r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 2025 г.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9746993" y="3488969"/>
            <a:ext cx="447538" cy="8829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r" defTabSz="913303"/>
            <a:r>
              <a:rPr lang="en-US" sz="424" b="1" dirty="0">
                <a:solidFill>
                  <a:srgbClr val="3B3B3B"/>
                </a:solidFill>
                <a:latin typeface="Times New Roman" panose="02020603050405020304"/>
              </a:rPr>
              <a:t>ПРИКАЗ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976741" y="3881707"/>
            <a:ext cx="840275" cy="21920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 defTabSz="913303">
              <a:lnSpc>
                <a:spcPct val="110000"/>
              </a:lnSpc>
            </a:pPr>
            <a:r>
              <a:rPr lang="en-US" sz="400" b="1">
                <a:solidFill>
                  <a:srgbClr val="3B3B3B"/>
                </a:solidFill>
                <a:latin typeface="Arial" panose="020B0604020202020204"/>
              </a:rPr>
              <a:t>О внесении и вменений в нс ко Российской Федерации, касаями начального общего образ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198987" y="4259222"/>
            <a:ext cx="344026" cy="70023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соответствии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952385" y="4423624"/>
            <a:ext cx="864631" cy="8829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подпунктом 4 2.6*' пункта 4 Полот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943251" y="4521047"/>
            <a:ext cx="873765" cy="93465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just" defTabSz="913303">
              <a:lnSpc>
                <a:spcPct val="147000"/>
              </a:lnSpc>
            </a:pPr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Федерации, утвержденного постай от 28 июля 2018 г. Ж 884, орика</a:t>
            </a:r>
          </a:p>
          <a:p>
            <a:pPr indent="152217" algn="just" defTabSz="239108">
              <a:lnSpc>
                <a:spcPct val="147000"/>
              </a:lnSpc>
              <a:tabLst>
                <a:tab pos="238473" algn="l"/>
              </a:tabLst>
            </a:pPr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I.	Утвердить прилагаемы* Министерства просвещения Росс образовательных программ начал образования и среднего общего обр</a:t>
            </a:r>
          </a:p>
          <a:p>
            <a:pPr indent="152217" algn="just" defTabSz="239108">
              <a:lnSpc>
                <a:spcPct val="147000"/>
              </a:lnSpc>
              <a:tabLst>
                <a:tab pos="238473" algn="l"/>
              </a:tabLst>
            </a:pPr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2.	Абзац третий подпункта подпункта 121. абзац третий подл] касающейся учебного предмета «I касающейся учебного предмета «Д Изменений вступают в силу с I сект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8943252" y="5547035"/>
            <a:ext cx="249647" cy="8829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Министр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0234110" y="4012620"/>
            <a:ext cx="219202" cy="19484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r" defTabSz="913303"/>
            <a:r>
              <a:rPr lang="en-US" sz="1298">
                <a:solidFill>
                  <a:srgbClr val="8F94B6"/>
                </a:solidFill>
                <a:latin typeface="Arial" panose="020B0604020202020204"/>
              </a:rPr>
              <a:t>ф|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0030129" y="4335334"/>
            <a:ext cx="630207" cy="6393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■мшштчи аянилши ми &lt; мяо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969240" y="4916829"/>
            <a:ext cx="572362" cy="7611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Об и тмсненнях в ФОГ ИI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1040896" y="4274444"/>
            <a:ext cx="733719" cy="30444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lnSpc>
                <a:spcPct val="96000"/>
              </a:lnSpc>
            </a:pPr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Руководителям исполнительных орг яноа субъектов Российской Федерации, осушсчталающих государственное управление в сфере обраюааиия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0103197" y="5050786"/>
            <a:ext cx="295314" cy="791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Департамент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0520290" y="5050786"/>
            <a:ext cx="404915" cy="791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■ осу дарственной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1022629" y="5050786"/>
            <a:ext cx="520605" cy="791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общеобразовательно*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1643702" y="5059919"/>
            <a:ext cx="228336" cy="6089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ПОЛИТИК!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9975329" y="5175609"/>
            <a:ext cx="642384" cy="82201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Департамент) информирует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316311" y="5108631"/>
            <a:ext cx="1491793" cy="85245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дошкольного обра говения Минпросасшсння России (далее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9975329" y="5236499"/>
            <a:ext cx="414049" cy="21615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just" defTabSz="913303">
              <a:lnSpc>
                <a:spcPct val="112000"/>
              </a:lnSpc>
            </a:pPr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ат 8 октября 3 декабря 2025 I lapci мстрироми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0645114" y="5172565"/>
            <a:ext cx="1226924" cy="149179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 defTabSz="913303">
              <a:lnSpc>
                <a:spcPct val="107000"/>
              </a:lnSpc>
            </a:pPr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вступлении а силу прюсатов Мииггросясшсння Росой Ж 729 (мрегнегрироави в Минюсте Россит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0398511" y="5300433"/>
            <a:ext cx="1473527" cy="15222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7D7D7D"/>
                </a:solidFill>
                <a:latin typeface="Arial Unicode MS" panose="020B0604020202020204" charset="-122"/>
              </a:rPr>
              <a:t>।</a:t>
            </a:r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 , per нет рационный № 84436) и от 10 ноября 2025 Ж КОС г Минюст* России 11 феярала 2026 г . регистрационный Ж Х5296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0334577" y="5434390"/>
            <a:ext cx="270958" cy="70023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итисненнй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1199209" y="5428301"/>
            <a:ext cx="672829" cy="85245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Министерства просвещение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9972285" y="5498324"/>
            <a:ext cx="1899753" cy="39578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just" defTabSz="913303">
              <a:lnSpc>
                <a:spcPct val="109000"/>
              </a:lnSpc>
            </a:pP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Российской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Федерации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,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касающиеся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федеральных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обратное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тельцы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!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нросраит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начального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общего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образования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,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основного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общего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образовании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и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среднего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обитегт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овразеваинав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(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далее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соответственно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-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Прими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Ж 729.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Приват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Ж КОК)</a:t>
            </a:r>
          </a:p>
          <a:p>
            <a:pPr indent="139532" algn="just" defTabSz="913303">
              <a:lnSpc>
                <a:spcPct val="109000"/>
              </a:lnSpc>
            </a:pP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В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соответствии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с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Приказами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Ж 729 и Приказ Ж ХОК к I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сентября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2026 г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общсобргттоаатсльные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организации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должны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актуали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тировать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образовательны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программы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начальиото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общего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,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основного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общего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и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средне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! о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общего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обра</a:t>
            </a:r>
            <a:r>
              <a:rPr lang="en-US" sz="400" b="1" dirty="0">
                <a:solidFill>
                  <a:srgbClr val="7D7D7D"/>
                </a:solidFill>
                <a:latin typeface="Arial" panose="020B0604020202020204"/>
              </a:rPr>
              <a:t> </a:t>
            </a:r>
            <a:r>
              <a:rPr lang="en-US" sz="400" b="1" dirty="0" err="1">
                <a:solidFill>
                  <a:srgbClr val="7D7D7D"/>
                </a:solidFill>
                <a:latin typeface="Arial" panose="020B0604020202020204"/>
              </a:rPr>
              <a:t>юаания</a:t>
            </a:r>
            <a:endParaRPr lang="en-US" sz="400" b="1" dirty="0">
              <a:solidFill>
                <a:srgbClr val="7D7D7D"/>
              </a:solidFill>
              <a:latin typeface="Arial" panose="020B0604020202020204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9975329" y="5942818"/>
            <a:ext cx="1890620" cy="791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к настоящему письму) ло муннципальных ортанов управления обрактоанисы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9975329" y="6134620"/>
            <a:ext cx="465805" cy="791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Приложение ив6 л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0940428" y="5878884"/>
            <a:ext cx="599762" cy="7915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информацию (включая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0103197" y="5878884"/>
            <a:ext cx="541917" cy="85245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defTabSz="913303"/>
            <a:r>
              <a:rPr lang="en-US" sz="400" b="1">
                <a:solidFill>
                  <a:srgbClr val="7D7D7D"/>
                </a:solidFill>
                <a:latin typeface="Arial" panose="020B0604020202020204"/>
              </a:rPr>
              <a:t>Департамент просит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0850" y="292270"/>
            <a:ext cx="7507679" cy="876809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769"/>
              </a:spcAft>
            </a:pP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Приказ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Минпросвещения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России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от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08.10.2025 г. №729</a:t>
            </a:r>
          </a:p>
          <a:p>
            <a:pPr defTabSz="913303"/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Начальное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общее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образование</a:t>
            </a:r>
            <a:endParaRPr lang="en-US" sz="2073" b="1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25275" y="2006310"/>
            <a:ext cx="11252384" cy="148570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just" defTabSz="913303">
              <a:lnSpc>
                <a:spcPct val="89000"/>
              </a:lnSpc>
              <a:spcBef>
                <a:spcPts val="1678"/>
              </a:spcBef>
            </a:pP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Установлен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аудиторной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обучающихся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учебных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который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составлять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2966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академических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3305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академических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ранее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менее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2954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академических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3345</a:t>
            </a:r>
            <a:r>
              <a:rPr lang="ru-RU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соответствии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требованиями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образовательного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процесса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учебной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нагрузке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5-дневной (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6-дневной</a:t>
            </a:r>
            <a:r>
              <a:rPr lang="ru-RU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учебной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неделе</a:t>
            </a:r>
            <a:endParaRPr lang="en-US" sz="20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1364" y="4228777"/>
            <a:ext cx="11246295" cy="1513105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lnSpc>
                <a:spcPct val="91000"/>
              </a:lnSpc>
              <a:spcAft>
                <a:spcPts val="2797"/>
              </a:spcAft>
            </a:pP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Исключена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позиция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суммарном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домашнего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задания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всем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предметам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класса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продолжительностью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выполнения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</a:t>
            </a:r>
            <a:endParaRPr lang="en-US" sz="20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3303">
              <a:lnSpc>
                <a:spcPct val="92000"/>
              </a:lnSpc>
            </a:pP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пункт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24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Порядка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осуществления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образовательной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основным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общеобразовательным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программам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образовательным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программам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начального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общего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основного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общего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среднего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общего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утвержденного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приказом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22 </a:t>
            </a:r>
            <a:r>
              <a:rPr lang="en-US" sz="1099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марта</a:t>
            </a:r>
            <a:r>
              <a:rPr lang="en-US" sz="1099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2021 г. № 115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0850" y="292270"/>
            <a:ext cx="7507679" cy="876809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769"/>
              </a:spcAft>
            </a:pP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Приказ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Минпросвещения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России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от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08.10.2025 г. №729</a:t>
            </a:r>
          </a:p>
          <a:p>
            <a:pPr defTabSz="913303"/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Начальное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общее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образование</a:t>
            </a:r>
            <a:endParaRPr lang="en-US" sz="2073" b="1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9186" y="2033710"/>
            <a:ext cx="11267607" cy="374470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just" defTabSz="913303">
              <a:lnSpc>
                <a:spcPct val="90000"/>
              </a:lnSpc>
              <a:spcAft>
                <a:spcPts val="3356"/>
              </a:spcAft>
            </a:pP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Установлена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возможность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сокращения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общего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количества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1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рекомендованных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изучения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учебных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предметов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Русский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«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Литературное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чтение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«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Математика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«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Окружающий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«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Изобразительное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искусство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«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Музыка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«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</a:t>
            </a:r>
            <a:r>
              <a:rPr lang="ru-RU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и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определена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максимально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возможная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сокращения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процентах</a:t>
            </a:r>
            <a:endParaRPr lang="en-US" sz="2000" b="1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280" indent="-285750" algn="just" defTabSz="913303">
              <a:spcAft>
                <a:spcPts val="1748"/>
              </a:spcAft>
              <a:buFont typeface="Wingdings" panose="05000000000000000000" pitchFamily="2" charset="2"/>
              <a:buChar char="ü"/>
            </a:pP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учебных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предметов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сокращается</a:t>
            </a:r>
            <a:endParaRPr lang="en-US" sz="20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280" indent="-285750" algn="just" defTabSz="913303">
              <a:spcAft>
                <a:spcPts val="1608"/>
              </a:spcAft>
              <a:buFont typeface="Wingdings" panose="05000000000000000000" pitchFamily="2" charset="2"/>
              <a:buChar char="ü"/>
            </a:pP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рекомендуется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сокращать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уроков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предмету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физическая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культура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двигательная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активность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естественной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потребностью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младшего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школьного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возраста</a:t>
            </a:r>
            <a:endParaRPr lang="en-US" sz="20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13303">
              <a:lnSpc>
                <a:spcPct val="97000"/>
              </a:lnSpc>
            </a:pP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Методические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рекомендации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процесса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обучения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первом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адаптационный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Письмо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июля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2025 г. № 03-1326).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0850" y="292270"/>
            <a:ext cx="7507679" cy="876809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769"/>
              </a:spcAft>
            </a:pP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Приказ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Минпросвещения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России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от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08.10.2025 г. №729</a:t>
            </a:r>
          </a:p>
          <a:p>
            <a:pPr defTabSz="913303"/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Начальное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общее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образование</a:t>
            </a:r>
            <a:endParaRPr lang="en-US" sz="2073" b="1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8273" y="1735351"/>
            <a:ext cx="11307185" cy="477678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just" defTabSz="913303">
              <a:lnSpc>
                <a:spcPct val="89000"/>
              </a:lnSpc>
              <a:spcAft>
                <a:spcPts val="699"/>
              </a:spcAft>
            </a:pP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Русский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algn="just" defTabSz="913303">
              <a:lnSpc>
                <a:spcPct val="87000"/>
              </a:lnSpc>
              <a:spcAft>
                <a:spcPts val="1818"/>
              </a:spcAft>
            </a:pP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поурочное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планирование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недельного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ведется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родном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нерусском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6-дневная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учебная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вариант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5) 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общим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количеством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1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48" i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i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748" i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вариантах</a:t>
            </a:r>
            <a:r>
              <a:rPr lang="en-US" sz="1748" i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1-4 </a:t>
            </a:r>
            <a:r>
              <a:rPr lang="en-US" sz="1748" i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i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en-US" sz="1748" i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1748" i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i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ru-RU" sz="1748" i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748" i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913303">
              <a:lnSpc>
                <a:spcPct val="89000"/>
              </a:lnSpc>
              <a:spcAft>
                <a:spcPts val="699"/>
              </a:spcAft>
            </a:pP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Литературное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чтение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algn="just" defTabSz="913303">
              <a:lnSpc>
                <a:spcPct val="89000"/>
              </a:lnSpc>
            </a:pP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поурочное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планирование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недельных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ведется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русском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родном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наряду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ним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изучается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языков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народов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5-дневная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учебная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неделя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вариант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3),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ведется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русском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наряду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ним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изучается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народов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Федерации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(6-дневная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учебная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неделя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вариант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4),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ведется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родном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нерусском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6-дневная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учебная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неделя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вариант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5) 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общим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количеством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1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48" i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i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748" i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вариантах</a:t>
            </a:r>
            <a:r>
              <a:rPr lang="en-US" sz="1748" i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1-2 </a:t>
            </a:r>
            <a:r>
              <a:rPr lang="en-US" sz="1748" i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i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en-US" sz="1748" i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i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i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ru-RU" sz="1748" i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748" i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0850" y="292270"/>
            <a:ext cx="7507679" cy="876809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769"/>
              </a:spcAft>
            </a:pP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Приказ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Минпросвещения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России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от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08.10.2025 г. №729</a:t>
            </a:r>
          </a:p>
          <a:p>
            <a:pPr defTabSz="913303"/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Начальное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общее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образование</a:t>
            </a:r>
            <a:endParaRPr lang="en-US" sz="2073" b="1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6540" y="1744485"/>
            <a:ext cx="11279785" cy="337328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lnSpc>
                <a:spcPct val="89000"/>
              </a:lnSpc>
              <a:spcAft>
                <a:spcPts val="1468"/>
              </a:spcAft>
            </a:pP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предмету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Литературное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чтение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defTabSz="913303">
              <a:lnSpc>
                <a:spcPct val="91000"/>
              </a:lnSpc>
              <a:spcAft>
                <a:spcPts val="1818"/>
              </a:spcAft>
            </a:pP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Внесены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проверяемые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результатам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освоения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образовательной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проверяемые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элементы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содержания</a:t>
            </a:r>
            <a:endParaRPr lang="en-US" sz="2400" b="1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3303">
              <a:lnSpc>
                <a:spcPct val="89000"/>
              </a:lnSpc>
            </a:pP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Например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76528" indent="-317119" defTabSz="568911">
              <a:lnSpc>
                <a:spcPct val="89000"/>
              </a:lnSpc>
              <a:spcAft>
                <a:spcPts val="350"/>
              </a:spcAft>
              <a:tabLst>
                <a:tab pos="568277" algn="l"/>
              </a:tabLst>
            </a:pP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в 1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добавлены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изученные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литературные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понятия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должен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использовать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беседе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обучающийся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писатель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произведение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жанры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стихотворение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рассказ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жанры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фольклора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малые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потешка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пословица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загадка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фольклорная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литературная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сказки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идея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литературный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герой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276528" indent="-317119" defTabSz="568911">
              <a:lnSpc>
                <a:spcPct val="89000"/>
              </a:lnSpc>
              <a:tabLst>
                <a:tab pos="568277" algn="l"/>
              </a:tabLst>
            </a:pP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уточнены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некоторые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формулировки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«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Отношение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человека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животным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вместо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Дружба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людей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животных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298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0850" y="292270"/>
            <a:ext cx="7507679" cy="876809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769"/>
              </a:spcAft>
            </a:pP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Приказ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Минпросвещения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России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от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08.10.2025 г. №729</a:t>
            </a:r>
          </a:p>
          <a:p>
            <a:pPr defTabSz="913303"/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Основное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общее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образование</a:t>
            </a:r>
            <a:endParaRPr lang="en-US" sz="2073" b="1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3496" y="1723174"/>
            <a:ext cx="11316318" cy="457280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lnSpc>
                <a:spcPct val="91000"/>
              </a:lnSpc>
              <a:spcAft>
                <a:spcPts val="769"/>
              </a:spcAft>
            </a:pP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Литература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algn="just" defTabSz="913303">
              <a:lnSpc>
                <a:spcPct val="91000"/>
              </a:lnSpc>
              <a:spcAft>
                <a:spcPts val="769"/>
              </a:spcAft>
              <a:buFont typeface="Wingdings" panose="05000000000000000000" pitchFamily="2" charset="2"/>
              <a:buChar char="Ø"/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9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75 - 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Внеклассное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чтение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стихотворений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поэтов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XVIII - XIX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Например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Бог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Г.Р.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Державина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Клеветникам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А.С.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Пушкина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«К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славянам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Ф.И.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Тютчева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«К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нашим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H.M.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Языкова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вместо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Внеклассное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чтение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Любимые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стихотворения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поэтов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половины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XIX в.»</a:t>
            </a:r>
          </a:p>
          <a:p>
            <a:pPr marL="285750" indent="-285750" algn="just" defTabSz="913303">
              <a:spcAft>
                <a:spcPts val="1888"/>
              </a:spcAft>
              <a:buFont typeface="Wingdings" panose="05000000000000000000" pitchFamily="2" charset="2"/>
              <a:buChar char="Ø"/>
            </a:pP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Скорректированы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таблицы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Проверяемые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элементы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и 9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классов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«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Теоретико-литературные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понятия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интерпретации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произведений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оформления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обучающимися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5 - 9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оценок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наблюдений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defTabSz="913303">
              <a:lnSpc>
                <a:spcPct val="91000"/>
              </a:lnSpc>
              <a:spcAft>
                <a:spcPts val="1049"/>
              </a:spcAft>
            </a:pP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Иностранный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французский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algn="just" defTabSz="913303">
              <a:lnSpc>
                <a:spcPct val="89000"/>
              </a:lnSpc>
              <a:buFont typeface="Wingdings" panose="05000000000000000000" pitchFamily="2" charset="2"/>
              <a:buChar char="Ø"/>
            </a:pP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проверяемые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результатам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освоения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образовательной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9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исправлена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техническая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ошибка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дублировании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проверяемых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</a:t>
            </a:r>
            <a:r>
              <a:rPr lang="ru-RU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проверяемых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элемент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0850" y="292270"/>
            <a:ext cx="7507679" cy="876809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769"/>
              </a:spcAft>
            </a:pP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Приказ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Минпросвещения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России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от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08.10.2025 г. №729</a:t>
            </a:r>
          </a:p>
          <a:p>
            <a:pPr defTabSz="913303"/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Основное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общее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образование</a:t>
            </a:r>
            <a:endParaRPr lang="en-US" sz="2073" b="1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3495" y="1723173"/>
            <a:ext cx="11285874" cy="259693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lnSpc>
                <a:spcPct val="89000"/>
              </a:lnSpc>
              <a:spcAft>
                <a:spcPts val="1468"/>
              </a:spcAft>
            </a:pP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География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defTabSz="913303">
              <a:lnSpc>
                <a:spcPct val="89000"/>
              </a:lnSpc>
              <a:spcAft>
                <a:spcPts val="1119"/>
              </a:spcAft>
              <a:buFont typeface="Wingdings" panose="05000000000000000000" pitchFamily="2" charset="2"/>
              <a:buChar char="Ø"/>
            </a:pP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наименования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реквизитов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вновь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пространственного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энергетики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лесного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комплекса</a:t>
            </a:r>
            <a:endParaRPr lang="en-US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defTabSz="913303">
              <a:lnSpc>
                <a:spcPct val="89000"/>
              </a:lnSpc>
              <a:spcAft>
                <a:spcPts val="1678"/>
              </a:spcAft>
              <a:buFont typeface="Wingdings" panose="05000000000000000000" pitchFamily="2" charset="2"/>
              <a:buChar char="Ø"/>
            </a:pP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формулировки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уроков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9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№ 2, № 9, № 20, № 34</a:t>
            </a:r>
          </a:p>
          <a:p>
            <a:pPr marL="285750" indent="-285750" algn="just" defTabSz="913303">
              <a:lnSpc>
                <a:spcPct val="89000"/>
              </a:lnSpc>
              <a:buFont typeface="Wingdings" panose="05000000000000000000" pitchFamily="2" charset="2"/>
              <a:buChar char="Ø"/>
            </a:pP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Исправлены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технические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ошибки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наименовании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уроков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58 и № 66 в 8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endParaRPr lang="en-US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0450" y="4482548"/>
            <a:ext cx="10363627" cy="116800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spcAft>
                <a:spcPts val="839"/>
              </a:spcAft>
            </a:pP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Биология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углубленный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 defTabSz="913303">
              <a:buFont typeface="Wingdings" panose="05000000000000000000" pitchFamily="2" charset="2"/>
              <a:buChar char="Ø"/>
            </a:pP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Федеральная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рабочая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дополнена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разделом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Иммунная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0850" y="292270"/>
            <a:ext cx="10902270" cy="876809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699"/>
              </a:spcAft>
            </a:pPr>
            <a:r>
              <a:rPr lang="en-US" sz="2073" b="1">
                <a:solidFill>
                  <a:srgbClr val="FFFFFF"/>
                </a:solidFill>
                <a:latin typeface="Arial" panose="020B0604020202020204"/>
              </a:rPr>
              <a:t>Приказы Минпросвещения России от 08.10.2025 г. № 729 и от Ю.11.2025 г. № 808</a:t>
            </a:r>
          </a:p>
          <a:p>
            <a:pPr defTabSz="913303"/>
            <a:r>
              <a:rPr lang="en-US" sz="2073" b="1">
                <a:solidFill>
                  <a:srgbClr val="FFFFFF"/>
                </a:solidFill>
                <a:latin typeface="Arial" panose="020B0604020202020204"/>
              </a:rPr>
              <a:t>Основное общее образование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3496" y="1701862"/>
            <a:ext cx="4840717" cy="32271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defTabSz="913303"/>
            <a:r>
              <a:rPr lang="en-US" sz="1748" b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учебному предмету «Труд (технология)»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7850" y="2228557"/>
            <a:ext cx="11568679" cy="97184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285750" indent="-285750" defTabSz="913303">
              <a:buFont typeface="Wingdings" panose="05000000000000000000" pitchFamily="2" charset="2"/>
              <a:buChar char="Ø"/>
            </a:pP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Установлено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общеобразовательным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организациям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самостоятельно</a:t>
            </a:r>
            <a:r>
              <a:rPr lang="ru-RU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определять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последовательность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изучения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модулей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освоения</a:t>
            </a:r>
            <a:endParaRPr lang="en-US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82225" defTabSz="913303"/>
            <a:r>
              <a:rPr lang="ru-RU" sz="1748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en-US" sz="1748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sz="1748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сохранении</a:t>
            </a:r>
            <a:r>
              <a:rPr lang="en-US" sz="1748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общего</a:t>
            </a:r>
            <a:r>
              <a:rPr lang="en-US" sz="1748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количества</a:t>
            </a:r>
            <a:r>
              <a:rPr lang="en-US" sz="1748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en-US" sz="1748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3496" y="3776871"/>
            <a:ext cx="11443947" cy="81724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spcAft>
                <a:spcPts val="839"/>
              </a:spcAft>
            </a:pP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Обществознание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defTabSz="913303">
              <a:buFont typeface="Wingdings" panose="05000000000000000000" pitchFamily="2" charset="2"/>
              <a:buChar char="Ø"/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сентября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 г.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изучается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только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9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приказом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729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0850" y="292270"/>
            <a:ext cx="10902270" cy="876809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699"/>
              </a:spcAft>
            </a:pPr>
            <a:r>
              <a:rPr lang="en-US" sz="2073" b="1">
                <a:solidFill>
                  <a:srgbClr val="FFFFFF"/>
                </a:solidFill>
                <a:latin typeface="Arial" panose="020B0604020202020204"/>
              </a:rPr>
              <a:t>Приказы Минпросвещения России от 08.10.2025 г. № 729 и от Ю.11.2025 г. № 808</a:t>
            </a:r>
          </a:p>
          <a:p>
            <a:pPr defTabSz="913303"/>
            <a:r>
              <a:rPr lang="en-US" sz="2073" b="1">
                <a:solidFill>
                  <a:srgbClr val="FFFFFF"/>
                </a:solidFill>
                <a:latin typeface="Arial" panose="020B0604020202020204"/>
              </a:rPr>
              <a:t>Основное общее образование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3495" y="1619661"/>
            <a:ext cx="11298052" cy="329716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lnSpc>
                <a:spcPct val="89000"/>
              </a:lnSpc>
              <a:spcAft>
                <a:spcPts val="1049"/>
              </a:spcAft>
            </a:pPr>
            <a:r>
              <a:rPr lang="en-US" sz="1748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lang="en-US" sz="1748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предмету</a:t>
            </a:r>
            <a:r>
              <a:rPr lang="en-US" sz="1748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  <a:r>
              <a:rPr lang="en-US" sz="1748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 algn="just" defTabSz="913303">
              <a:lnSpc>
                <a:spcPct val="90000"/>
              </a:lnSpc>
              <a:spcAft>
                <a:spcPts val="1538"/>
              </a:spcAft>
              <a:buFont typeface="Wingdings" panose="05000000000000000000" pitchFamily="2" charset="2"/>
              <a:buChar char="Ø"/>
            </a:pP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Исключена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позиция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варьирования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последовательности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пределах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класса</a:t>
            </a:r>
            <a:endParaRPr lang="en-US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defTabSz="913303">
              <a:lnSpc>
                <a:spcPct val="89000"/>
              </a:lnSpc>
              <a:spcAft>
                <a:spcPts val="2097"/>
              </a:spcAft>
              <a:buFont typeface="Wingdings" panose="05000000000000000000" pitchFamily="2" charset="2"/>
              <a:buChar char="Ø"/>
            </a:pP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Уточн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ё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ряд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формулировок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поурочном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планировании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соответствии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государственными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учебниками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истории</a:t>
            </a:r>
            <a:endParaRPr lang="en-US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defTabSz="913303">
              <a:lnSpc>
                <a:spcPct val="89000"/>
              </a:lnSpc>
              <a:buFont typeface="Wingdings" panose="05000000000000000000" pitchFamily="2" charset="2"/>
              <a:buChar char="Ø"/>
            </a:pP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проверяемые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результатам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освоения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образовательной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проверяемые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элементы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5 - 7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классах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элементов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проверяемых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ОГЭ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истории</a:t>
            </a:r>
            <a:endParaRPr lang="en-US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5252" y="5367411"/>
            <a:ext cx="8708626" cy="22529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algn="just" defTabSz="913303"/>
            <a:r>
              <a:rPr lang="en-US" sz="1748" b="1" dirty="0" err="1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Внесены</a:t>
            </a:r>
            <a:r>
              <a:rPr lang="en-US" sz="1748" b="1" dirty="0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</a:t>
            </a:r>
            <a:r>
              <a:rPr lang="en-US" sz="1748" b="1" dirty="0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b="1" dirty="0" err="1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</a:t>
            </a:r>
            <a:r>
              <a:rPr lang="en-US" sz="1748" b="1" dirty="0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учебного</a:t>
            </a:r>
            <a:r>
              <a:rPr lang="en-US" sz="1748" b="1" dirty="0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курса</a:t>
            </a:r>
            <a:r>
              <a:rPr lang="en-US" sz="1748" b="1" dirty="0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b="1" dirty="0" err="1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  <a:r>
              <a:rPr lang="en-US" sz="1748" b="1" dirty="0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нашего</a:t>
            </a:r>
            <a:r>
              <a:rPr lang="en-US" sz="1748" b="1" dirty="0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края</a:t>
            </a:r>
            <a:r>
              <a:rPr lang="en-US" sz="1748" b="1" dirty="0">
                <a:solidFill>
                  <a:srgbClr val="2C436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3">
            <a:extLst>
              <a:ext uri="{FF2B5EF4-FFF2-40B4-BE49-F238E27FC236}">
                <a16:creationId xmlns:a16="http://schemas.microsoft.com/office/drawing/2014/main" id="{E6280C32-9114-7BAC-8182-394D2A46BCA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451" y="5363665"/>
            <a:ext cx="11209338" cy="1294910"/>
          </a:xfrm>
          <a:prstGeom prst="rect">
            <a:avLst/>
          </a:prstGeom>
        </p:spPr>
      </p:pic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5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0850" y="292270"/>
            <a:ext cx="10902270" cy="876809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699"/>
              </a:spcAft>
            </a:pP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Приказы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Минпросвещения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России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от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08.10.2025 г. № 729 и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от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ru-RU" sz="2073" b="1" dirty="0">
                <a:solidFill>
                  <a:srgbClr val="FFFFFF"/>
                </a:solidFill>
                <a:latin typeface="Arial" panose="020B0604020202020204"/>
              </a:rPr>
              <a:t>10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.11.2025 г. № 808</a:t>
            </a:r>
          </a:p>
          <a:p>
            <a:pPr defTabSz="913303"/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Основное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общее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образование</a:t>
            </a:r>
            <a:endParaRPr lang="en-US" sz="2073" b="1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4807" y="1977387"/>
            <a:ext cx="11264562" cy="1338047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lnSpc>
                <a:spcPct val="87000"/>
              </a:lnSpc>
            </a:pPr>
            <a:r>
              <a:rPr lang="en-US" sz="1598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en-US" sz="1598" b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сентября 2026 </a:t>
            </a:r>
            <a:r>
              <a:rPr lang="en-US" sz="1598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 в 5-9 классах </a:t>
            </a:r>
            <a:r>
              <a:rPr lang="en-US" sz="1598" b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должна реализовываться </a:t>
            </a:r>
            <a:r>
              <a:rPr lang="en-US" sz="1598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федеральная рабочая программа по учебному предмету «История», утвержденная приказом Минпросвещения России от 9 октября 2024 г. № 704 с учетом Приказов №729 и № 808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44596" y="3371757"/>
            <a:ext cx="8649357" cy="2199634"/>
          </a:xfrm>
          <a:prstGeom prst="rect">
            <a:avLst/>
          </a:prstGeom>
          <a:solidFill>
            <a:srgbClr val="E9EBF5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489"/>
              </a:spcAft>
            </a:pPr>
            <a:r>
              <a:rPr lang="en-US" sz="1598" dirty="0" err="1">
                <a:solidFill>
                  <a:srgbClr val="000D95"/>
                </a:solidFill>
                <a:latin typeface="Arial" panose="020B0604020202020204"/>
              </a:rPr>
              <a:t>Учебный</a:t>
            </a:r>
            <a:r>
              <a:rPr lang="en-US" sz="1598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598" dirty="0" err="1">
                <a:solidFill>
                  <a:srgbClr val="000D95"/>
                </a:solidFill>
                <a:latin typeface="Arial" panose="020B0604020202020204"/>
              </a:rPr>
              <a:t>предмет</a:t>
            </a:r>
            <a:r>
              <a:rPr lang="en-US" sz="1598" dirty="0">
                <a:solidFill>
                  <a:srgbClr val="000D95"/>
                </a:solidFill>
                <a:latin typeface="Arial" panose="020B0604020202020204"/>
              </a:rPr>
              <a:t> «</a:t>
            </a:r>
            <a:r>
              <a:rPr lang="en-US" sz="1598" dirty="0" err="1">
                <a:solidFill>
                  <a:srgbClr val="000D95"/>
                </a:solidFill>
                <a:latin typeface="Arial" panose="020B0604020202020204"/>
              </a:rPr>
              <a:t>История</a:t>
            </a:r>
            <a:r>
              <a:rPr lang="en-US" sz="1598" dirty="0">
                <a:solidFill>
                  <a:srgbClr val="000D95"/>
                </a:solidFill>
                <a:latin typeface="Arial" panose="020B0604020202020204"/>
              </a:rPr>
              <a:t>»</a:t>
            </a:r>
          </a:p>
          <a:p>
            <a:pPr defTabSz="209299">
              <a:spcAft>
                <a:spcPts val="769"/>
              </a:spcAft>
              <a:tabLst>
                <a:tab pos="208664" algn="l"/>
              </a:tabLst>
            </a:pP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5	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класс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- 68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часов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ru-RU" sz="1423" dirty="0">
                <a:solidFill>
                  <a:srgbClr val="000D95"/>
                </a:solidFill>
                <a:latin typeface="Arial" panose="020B0604020202020204"/>
              </a:rPr>
              <a:t>(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Всеобщая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история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), 34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часа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(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История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нашего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края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);</a:t>
            </a:r>
          </a:p>
          <a:p>
            <a:pPr algn="just" defTabSz="209299">
              <a:spcAft>
                <a:spcPts val="769"/>
              </a:spcAft>
              <a:tabLst>
                <a:tab pos="208664" algn="l"/>
              </a:tabLst>
            </a:pP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6	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класс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- 28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часов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(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Всеобщая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история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), 57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часов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(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История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России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), 17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часов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(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История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нашего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края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);</a:t>
            </a:r>
          </a:p>
          <a:p>
            <a:pPr algn="just" defTabSz="209299">
              <a:spcAft>
                <a:spcPts val="769"/>
              </a:spcAft>
              <a:tabLst>
                <a:tab pos="208664" algn="l"/>
              </a:tabLst>
            </a:pP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7	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класс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- 28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часов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(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Всеобщая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история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), 57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часов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(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История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России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), 17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часов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(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История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нашего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края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);</a:t>
            </a:r>
          </a:p>
          <a:p>
            <a:pPr algn="just" defTabSz="218178">
              <a:spcAft>
                <a:spcPts val="769"/>
              </a:spcAft>
              <a:tabLst>
                <a:tab pos="218178" algn="l"/>
              </a:tabLst>
            </a:pP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8	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класс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- 34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часа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(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Всеобщая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история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), 68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часов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(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История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России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);</a:t>
            </a:r>
          </a:p>
          <a:p>
            <a:pPr algn="just" defTabSz="211835">
              <a:tabLst>
                <a:tab pos="211835" algn="l"/>
              </a:tabLst>
            </a:pP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9	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класс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- 23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часа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(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Всеобщая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история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), 45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часов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(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История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 </a:t>
            </a:r>
            <a:r>
              <a:rPr lang="en-US" sz="1423" dirty="0" err="1">
                <a:solidFill>
                  <a:srgbClr val="000D95"/>
                </a:solidFill>
                <a:latin typeface="Arial" panose="020B0604020202020204"/>
              </a:rPr>
              <a:t>России</a:t>
            </a:r>
            <a:r>
              <a:rPr lang="en-US" sz="1423" dirty="0">
                <a:solidFill>
                  <a:srgbClr val="000D95"/>
                </a:solidFill>
                <a:latin typeface="Arial" panose="020B0604020202020204"/>
              </a:rPr>
              <a:t>).</a:t>
            </a:r>
          </a:p>
        </p:txBody>
      </p:sp>
      <p:pic>
        <p:nvPicPr>
          <p:cNvPr id="3" name="object 12">
            <a:extLst>
              <a:ext uri="{FF2B5EF4-FFF2-40B4-BE49-F238E27FC236}">
                <a16:creationId xmlns:a16="http://schemas.microsoft.com/office/drawing/2014/main" id="{07EBF562-B6E9-3EC3-5DFF-5359ED5C955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3437" y="5473931"/>
            <a:ext cx="1179436" cy="11477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D3F2FF-C4DF-30DD-AE7F-127EB55D490D}"/>
              </a:ext>
            </a:extLst>
          </p:cNvPr>
          <p:cNvSpPr txBox="1"/>
          <p:nvPr/>
        </p:nvSpPr>
        <p:spPr>
          <a:xfrm>
            <a:off x="2188728" y="5627714"/>
            <a:ext cx="76410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kern="0" dirty="0">
                <a:solidFill>
                  <a:srgbClr val="000D95"/>
                </a:solidFill>
                <a:latin typeface="Tahoma" panose="020B0604030504040204"/>
                <a:cs typeface="Tahoma" panose="020B0604030504040204"/>
              </a:rPr>
              <a:t>Рабочая программа по истории обновлена в конструкторе</a:t>
            </a:r>
          </a:p>
          <a:p>
            <a:r>
              <a:rPr lang="ru-RU" sz="1600" b="1" kern="0" dirty="0">
                <a:solidFill>
                  <a:srgbClr val="000D95"/>
                </a:solidFill>
                <a:latin typeface="Tahoma" panose="020B0604030504040204"/>
                <a:cs typeface="Tahoma" panose="020B0604030504040204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kern="0" dirty="0">
                <a:solidFill>
                  <a:srgbClr val="000D95"/>
                </a:solidFill>
                <a:latin typeface="Tahoma" panose="020B0604030504040204"/>
                <a:cs typeface="Tahoma" panose="020B0604030504040204"/>
              </a:rPr>
              <a:t>Необходимо обновить рабочую программу в учебном плане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0850" y="292270"/>
            <a:ext cx="7516812" cy="876809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769"/>
              </a:spcAft>
            </a:pP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Приказ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Минпросвещения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России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от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10.11.2025 г. № 808</a:t>
            </a:r>
          </a:p>
          <a:p>
            <a:pPr defTabSz="913303"/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Основное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общее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/>
              </a:rPr>
              <a:t>образование</a:t>
            </a:r>
            <a:endParaRPr lang="en-US" sz="2073" b="1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3495" y="1619661"/>
            <a:ext cx="8844204" cy="980321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spcAft>
                <a:spcPts val="1818"/>
              </a:spcAft>
            </a:pPr>
            <a:r>
              <a:rPr lang="en-US" sz="1748" b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учебному предмету «Иностранный язык»</a:t>
            </a:r>
          </a:p>
          <a:p>
            <a:pPr defTabSz="913303"/>
            <a:r>
              <a:rPr lang="en-US" sz="1748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Изменение общего количества часов, рекомендованных для изучения, - 408 часов: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8242" y="3053610"/>
            <a:ext cx="3927374" cy="2834407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 defTabSz="913303">
              <a:spcAft>
                <a:spcPts val="909"/>
              </a:spcAft>
            </a:pP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2026/2027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endParaRPr lang="en-US" sz="1748" b="1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3303">
              <a:spcAft>
                <a:spcPts val="909"/>
              </a:spcAft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- 68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913303">
              <a:spcAft>
                <a:spcPts val="909"/>
              </a:spcAft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-102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3303">
              <a:spcAft>
                <a:spcPts val="909"/>
              </a:spcAft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-102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3303">
              <a:spcAft>
                <a:spcPts val="909"/>
              </a:spcAft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-102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3303"/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-102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54511" y="3071876"/>
            <a:ext cx="3936508" cy="2816141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 defTabSz="913303">
              <a:lnSpc>
                <a:spcPct val="150000"/>
              </a:lnSpc>
            </a:pP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1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сентября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2027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endParaRPr lang="en-US" sz="1748" b="1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3303">
              <a:lnSpc>
                <a:spcPct val="150000"/>
              </a:lnSpc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- 68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6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- 68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913303">
              <a:lnSpc>
                <a:spcPct val="150000"/>
              </a:lnSpc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- 68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913303">
              <a:lnSpc>
                <a:spcPct val="150000"/>
              </a:lnSpc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-102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3303">
              <a:lnSpc>
                <a:spcPct val="150000"/>
              </a:lnSpc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-102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0850" y="292270"/>
            <a:ext cx="7516812" cy="876809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769"/>
              </a:spcAft>
            </a:pPr>
            <a:r>
              <a:rPr lang="en-US" sz="2073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10.11.2025 г. № 808</a:t>
            </a:r>
          </a:p>
          <a:p>
            <a:pPr defTabSz="913303"/>
            <a:r>
              <a:rPr lang="en-US" sz="2073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общее</a:t>
            </a:r>
            <a:r>
              <a:rPr lang="en-US" sz="2073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73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образование</a:t>
            </a:r>
            <a:endParaRPr lang="en-US" sz="2073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0451" y="1590262"/>
            <a:ext cx="10532592" cy="389613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lnSpc>
                <a:spcPct val="97000"/>
              </a:lnSpc>
              <a:spcAft>
                <a:spcPts val="1888"/>
              </a:spcAft>
            </a:pP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учебный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Духовно-нравственная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культура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algn="just" defTabSz="913303">
              <a:lnSpc>
                <a:spcPct val="97000"/>
              </a:lnSpc>
              <a:spcAft>
                <a:spcPts val="2587"/>
              </a:spcAft>
            </a:pP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рекомендованных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ДНКР, - 85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 algn="just" defTabSz="913303">
              <a:lnSpc>
                <a:spcPct val="97000"/>
              </a:lnSpc>
              <a:spcAft>
                <a:spcPts val="2587"/>
              </a:spcAft>
              <a:buFont typeface="Wingdings" panose="05000000000000000000" pitchFamily="2" charset="2"/>
              <a:buChar char="ü"/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5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-17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285750" indent="-285750" algn="just" defTabSz="913303">
              <a:lnSpc>
                <a:spcPct val="97000"/>
              </a:lnSpc>
              <a:spcAft>
                <a:spcPts val="2587"/>
              </a:spcAft>
              <a:buFont typeface="Wingdings" panose="05000000000000000000" pitchFamily="2" charset="2"/>
              <a:buChar char="ü"/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6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- 34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285750" indent="-285750" algn="just" defTabSz="913303">
              <a:lnSpc>
                <a:spcPct val="97000"/>
              </a:lnSpc>
              <a:spcAft>
                <a:spcPts val="2587"/>
              </a:spcAft>
              <a:buFont typeface="Wingdings" panose="05000000000000000000" pitchFamily="2" charset="2"/>
              <a:buChar char="ü"/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7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- 34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913303">
              <a:lnSpc>
                <a:spcPct val="97000"/>
              </a:lnSpc>
              <a:spcAft>
                <a:spcPts val="350"/>
              </a:spcAft>
            </a:pP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Поэтапное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введение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 defTabSz="913303">
              <a:lnSpc>
                <a:spcPct val="90000"/>
              </a:lnSpc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 2026/2027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преподается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5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 defTabSz="913303">
              <a:lnSpc>
                <a:spcPct val="90000"/>
              </a:lnSpc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 2027/2028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преподается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5,6,7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классах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0850" y="292270"/>
            <a:ext cx="7739059" cy="876809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769"/>
              </a:spcAft>
            </a:pPr>
            <a:r>
              <a:rPr lang="en-US" sz="2073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 Минпросвещения России от 08.10.2025 г. №729</a:t>
            </a:r>
          </a:p>
          <a:p>
            <a:pPr defTabSz="913303"/>
            <a:r>
              <a:rPr lang="en-US" sz="2073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Среднее общее образование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3051" y="1619661"/>
            <a:ext cx="11410697" cy="3969997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lnSpc>
                <a:spcPct val="91000"/>
              </a:lnSpc>
              <a:spcAft>
                <a:spcPts val="350"/>
              </a:spcAft>
            </a:pP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предмету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Литература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defTabSz="913303">
              <a:lnSpc>
                <a:spcPct val="91000"/>
              </a:lnSpc>
              <a:spcAft>
                <a:spcPts val="2167"/>
              </a:spcAft>
            </a:pP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</a:t>
            </a:r>
            <a:endParaRPr lang="en-US" sz="1748" b="1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9131" indent="-285750" defTabSz="913303">
              <a:lnSpc>
                <a:spcPct val="92000"/>
              </a:lnSpc>
              <a:spcAft>
                <a:spcPts val="2307"/>
              </a:spcAft>
              <a:buFont typeface="Wingdings" panose="05000000000000000000" pitchFamily="2" charset="2"/>
              <a:buChar char="Ø"/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Наименование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89 «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Поэзия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половины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XX -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XXI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Стихотворения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Б.А.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Ахмадулиной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А.А.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Вознесенского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В.С.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Высоцкого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Е.А.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Евтушенко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других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заменено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Поэзия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второй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половины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XX -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начала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XXI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Стихотворения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Б.А.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Ахмадулиной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А.А.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Вознесенского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В.С.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Высоцкого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Е.А.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Евтушенко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Р.И.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Рождественского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других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389131" indent="-285750" defTabSz="913303">
              <a:lnSpc>
                <a:spcPct val="91000"/>
              </a:lnSpc>
              <a:buFont typeface="Wingdings" panose="05000000000000000000" pitchFamily="2" charset="2"/>
              <a:buChar char="Ø"/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Наименование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урока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90 «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Художественные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поэтического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стихотворения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Б.А.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Ахмадулиной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А.А.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Вознесенского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В.С.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Высоцкого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Е.А.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Евтушенко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других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Художественные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приемы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языка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поэзии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второй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половины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XX -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начала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XXI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Идейно-художественное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своеобразие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стихотворения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Р.И.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Рождественского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такое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мы</a:t>
            </a:r>
            <a:r>
              <a:rPr lang="en-US" sz="1748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»?..»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0850" y="292270"/>
            <a:ext cx="7739059" cy="876809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769"/>
              </a:spcAft>
            </a:pPr>
            <a:r>
              <a:rPr lang="en-US" sz="2073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 Минпросвещения России от 08.10.2025 г. №729</a:t>
            </a:r>
          </a:p>
          <a:p>
            <a:pPr defTabSz="913303"/>
            <a:r>
              <a:rPr lang="en-US" sz="2073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Среднее общее образование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0850" y="1598349"/>
            <a:ext cx="11486809" cy="3699207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lnSpc>
                <a:spcPct val="90000"/>
              </a:lnSpc>
              <a:spcAft>
                <a:spcPts val="2028"/>
              </a:spcAft>
            </a:pP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предмету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Математика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углубленный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</a:t>
            </a:r>
            <a:r>
              <a:rPr lang="ru-RU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b="1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882" indent="-285750" defTabSz="913303">
              <a:lnSpc>
                <a:spcPct val="90000"/>
              </a:lnSpc>
              <a:spcAft>
                <a:spcPts val="4754"/>
              </a:spcAft>
              <a:buFont typeface="Wingdings" panose="05000000000000000000" pitchFamily="2" charset="2"/>
              <a:buChar char="Ø"/>
            </a:pP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Уточнено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соответствии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содержанием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предметных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результатов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классам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учебного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курса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Вероятность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20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3303">
              <a:lnSpc>
                <a:spcPct val="90000"/>
              </a:lnSpc>
            </a:pPr>
            <a:r>
              <a:rPr lang="ru-RU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предмету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История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2000" b="1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3303">
              <a:lnSpc>
                <a:spcPct val="90000"/>
              </a:lnSpc>
            </a:pPr>
            <a:endParaRPr lang="en-US" sz="1748" b="1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4341" y="3776871"/>
            <a:ext cx="11372451" cy="120998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285750" indent="-285750" defTabSz="91330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Исключена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позиция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возможности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варьирования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последовательности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изучения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рамках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</a:t>
            </a:r>
            <a:r>
              <a:rPr lang="en-US" sz="20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пределах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одного</a:t>
            </a:r>
            <a:r>
              <a:rPr lang="en-US" sz="20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класса</a:t>
            </a:r>
            <a:endParaRPr lang="en-US" sz="2000" b="1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5" y="7928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90850" y="292270"/>
            <a:ext cx="7739059" cy="876809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769"/>
              </a:spcAft>
            </a:pPr>
            <a:r>
              <a:rPr lang="en-US" sz="2073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 Минпросвещения России от 08.10.2025 г. №729</a:t>
            </a:r>
          </a:p>
          <a:p>
            <a:pPr defTabSz="913303"/>
            <a:r>
              <a:rPr lang="en-US" sz="2073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Среднее общее образование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3496" y="1619661"/>
            <a:ext cx="11310229" cy="3339791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lnSpc>
                <a:spcPct val="89000"/>
              </a:lnSpc>
              <a:spcAft>
                <a:spcPts val="1049"/>
              </a:spcAft>
            </a:pP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предмету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Физическая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культура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pPr marL="1161290" indent="-1078205" defTabSz="913303">
              <a:lnSpc>
                <a:spcPct val="89000"/>
              </a:lnSpc>
              <a:spcAft>
                <a:spcPts val="419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Изменена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позиция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общему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количеству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рекомендованных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изучения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-136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sz="24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3085" defTabSz="913303">
              <a:lnSpc>
                <a:spcPct val="89000"/>
              </a:lnSpc>
              <a:spcAft>
                <a:spcPts val="419"/>
              </a:spcAft>
            </a:pP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10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- 68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11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- 68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161290" indent="-1078205" defTabSz="913303">
              <a:lnSpc>
                <a:spcPct val="89000"/>
              </a:lnSpc>
              <a:spcAft>
                <a:spcPts val="419"/>
              </a:spcAft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рекомендованных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изучения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вариативных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модулей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- 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sz="24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3085" defTabSz="913303">
              <a:lnSpc>
                <a:spcPct val="89000"/>
              </a:lnSpc>
              <a:spcAft>
                <a:spcPts val="419"/>
              </a:spcAft>
            </a:pP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10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- 34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11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- 34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161290" indent="-1078205" defTabSz="913303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рекомендованных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изучения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рамках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универсального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профиля</a:t>
            </a:r>
            <a:r>
              <a:rPr lang="en-US" sz="2400" b="1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- 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204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в 10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-102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11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классе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-102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(3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часа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неделю</a:t>
            </a:r>
            <a:r>
              <a:rPr lang="ru-RU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74" y="2134178"/>
            <a:ext cx="11221940" cy="234424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0850" y="289225"/>
            <a:ext cx="10902270" cy="879854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769"/>
              </a:spcAft>
            </a:pPr>
            <a:r>
              <a:rPr lang="en-US" sz="2073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 Минпросвещения России от 08.10.2025 г. № 729 и от 10.11.2025 г. № 808</a:t>
            </a:r>
          </a:p>
          <a:p>
            <a:pPr defTabSz="913303"/>
            <a:r>
              <a:rPr lang="en-US" sz="2073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Среднее общее образование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03496" y="1598350"/>
            <a:ext cx="6923139" cy="322714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defTabSz="913303"/>
            <a:r>
              <a:rPr lang="en-US" sz="1748" b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учебному предмету «Обществознание» (базовый уровень)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6563" y="4992941"/>
            <a:ext cx="10798757" cy="59976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lnSpc>
                <a:spcPct val="83000"/>
              </a:lnSpc>
            </a:pP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федеральную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рабочую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программу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учебному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предмету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Обществознание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углубленный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48" dirty="0" err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</a:t>
            </a:r>
            <a:r>
              <a:rPr lang="ru-RU" sz="1748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748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r>
              <a:rPr lang="en-US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№ 729 и № 808</a:t>
            </a: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изменения не вносили</a:t>
            </a:r>
            <a:endParaRPr lang="en-US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88235" y="292271"/>
            <a:ext cx="10904885" cy="462108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1189"/>
              </a:spcAft>
            </a:pPr>
            <a:r>
              <a:rPr lang="ru-RU" sz="2073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ОБЗР</a:t>
            </a:r>
            <a:endParaRPr lang="en-US" sz="2073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6563" y="3428080"/>
            <a:ext cx="11249340" cy="59976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lnSpc>
                <a:spcPct val="89000"/>
              </a:lnSpc>
            </a:pPr>
            <a:endParaRPr lang="en-US" sz="1748" b="1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793626BD-237D-94A1-480C-9FBAB7C7485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451" y="5363665"/>
            <a:ext cx="11209338" cy="1294910"/>
          </a:xfrm>
          <a:prstGeom prst="rect">
            <a:avLst/>
          </a:prstGeom>
        </p:spPr>
      </p:pic>
      <p:pic>
        <p:nvPicPr>
          <p:cNvPr id="6" name="object 12">
            <a:extLst>
              <a:ext uri="{FF2B5EF4-FFF2-40B4-BE49-F238E27FC236}">
                <a16:creationId xmlns:a16="http://schemas.microsoft.com/office/drawing/2014/main" id="{D1600290-720A-BAD4-A82A-AFEA25AEC63A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3437" y="5473931"/>
            <a:ext cx="1179436" cy="11477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0D3D58-AD00-F405-66FD-3E94CD64C360}"/>
              </a:ext>
            </a:extLst>
          </p:cNvPr>
          <p:cNvSpPr txBox="1"/>
          <p:nvPr/>
        </p:nvSpPr>
        <p:spPr>
          <a:xfrm rot="10800000" flipV="1">
            <a:off x="1739102" y="5473931"/>
            <a:ext cx="1779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630" marR="0" lvl="0" indent="0" algn="l" defTabSz="914400" rtl="0" eaLnBrk="1" fontAlgn="auto" latinLnBrk="0" hangingPunct="1">
              <a:lnSpc>
                <a:spcPct val="100000"/>
              </a:lnSpc>
              <a:spcBef>
                <a:spcPts val="2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ЗАДАЧА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E1EA75-3453-0E18-6BC6-55EE87CDB828}"/>
              </a:ext>
            </a:extLst>
          </p:cNvPr>
          <p:cNvSpPr txBox="1"/>
          <p:nvPr/>
        </p:nvSpPr>
        <p:spPr>
          <a:xfrm>
            <a:off x="2332922" y="6128299"/>
            <a:ext cx="70038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kern="0" dirty="0">
                <a:solidFill>
                  <a:srgbClr val="000D95"/>
                </a:solidFill>
                <a:latin typeface="Tahoma" panose="020B0604030504040204"/>
                <a:cs typeface="Tahoma" panose="020B0604030504040204"/>
              </a:rPr>
              <a:t>Рабочую программу предмета ОБЗР обновить в учебном плане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A33217-3D90-B7B5-7565-9BF9CA03BDA6}"/>
              </a:ext>
            </a:extLst>
          </p:cNvPr>
          <p:cNvSpPr txBox="1"/>
          <p:nvPr/>
        </p:nvSpPr>
        <p:spPr>
          <a:xfrm>
            <a:off x="288235" y="754379"/>
            <a:ext cx="10904885" cy="1493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Министерством просвещения Российской Федерации разработан проект приказа, предполагающий замену модульной системы по предмету «Основы безопасности и защиты Родины» на два единых обязательных курса: «Безопасность жизнедеятельности» и «Начальная военная подготовка». Соответствующий документ опубликован на Федеральном портале проектов нормативных правовых актов.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B67657-7411-5F1E-ABDC-139C56DC4723}"/>
              </a:ext>
            </a:extLst>
          </p:cNvPr>
          <p:cNvSpPr txBox="1"/>
          <p:nvPr/>
        </p:nvSpPr>
        <p:spPr>
          <a:xfrm>
            <a:off x="190600" y="2247428"/>
            <a:ext cx="11249339" cy="3051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курса «Безопасность жизнедеятельности» школьники изучат правила безопасного обращения с бытовыми приборами, действия при пожарах и коммунальных авариях, порядок вызова экстренных служб др. </a:t>
            </a:r>
          </a:p>
          <a:p>
            <a:pPr algn="just"/>
            <a:endParaRPr lang="ru-RU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 «Начальная военная подготовка» направлен на формирование основ защиты государства и готовности к военной службе. Школьники изучат принципы национальной безопасности, закрепленные в Конституции РФ, чрезвычайные ситуации и систему гражданской обороны, использование средств индивидуальной и коллективной защиты, правила при объявлении эвакуации.</a:t>
            </a:r>
          </a:p>
          <a:p>
            <a:pPr algn="just"/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Планируется, что приказ вступит в силу с 1 сентября 2026 года для обучающихся, переведенных в 8-й класс и принятых в 10-й класс в 2026/27 учебном году.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5183" y="292270"/>
            <a:ext cx="10947937" cy="940743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1189"/>
              </a:spcAft>
            </a:pPr>
            <a:r>
              <a:rPr lang="en-US" sz="2073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 Минпросвещения России от 08.10.2025 г. № 729 и от Ю.11.2025 г. № 808</a:t>
            </a:r>
          </a:p>
          <a:p>
            <a:pPr defTabSz="913303"/>
            <a:r>
              <a:rPr lang="en-US" sz="2073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ФОП Н00, ФОП ООО и ФОП СОО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9186" y="2210289"/>
            <a:ext cx="10613044" cy="298359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defTabSz="913303"/>
            <a:r>
              <a:rPr lang="en-US" sz="1748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Понятие </a:t>
            </a:r>
            <a:r>
              <a:rPr lang="en-US" sz="1748" b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«предметная область» заменено </a:t>
            </a:r>
            <a:r>
              <a:rPr lang="en-US" sz="1748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понятие «учебный предмет» </a:t>
            </a:r>
            <a:r>
              <a:rPr lang="en-US" sz="1748" b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исключено </a:t>
            </a:r>
            <a:r>
              <a:rPr lang="en-US" sz="1748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текста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6563" y="3428080"/>
            <a:ext cx="11249340" cy="59976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defTabSz="913303">
              <a:lnSpc>
                <a:spcPct val="89000"/>
              </a:lnSpc>
            </a:pPr>
            <a:r>
              <a:rPr lang="en-US" sz="1748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Формулировка «Учебный год в образовательной организации заканчивается </a:t>
            </a:r>
            <a:r>
              <a:rPr lang="en-US" sz="1748" b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 мая» заменена </a:t>
            </a:r>
            <a:r>
              <a:rPr lang="en-US" sz="1748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«Учебный год в образовательной организации заканчивается </a:t>
            </a:r>
            <a:r>
              <a:rPr lang="en-US" sz="1748" b="1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ранее 26 мая»</a:t>
            </a: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9F46B657-9FCC-2C64-6A4F-8ED0923C716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450" y="5367129"/>
            <a:ext cx="11542123" cy="1291445"/>
          </a:xfrm>
          <a:prstGeom prst="rect">
            <a:avLst/>
          </a:prstGeom>
        </p:spPr>
      </p:pic>
      <p:pic>
        <p:nvPicPr>
          <p:cNvPr id="6" name="object 12">
            <a:extLst>
              <a:ext uri="{FF2B5EF4-FFF2-40B4-BE49-F238E27FC236}">
                <a16:creationId xmlns:a16="http://schemas.microsoft.com/office/drawing/2014/main" id="{BC2D6E06-B9D7-F2CD-258C-4042580B42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3437" y="5473931"/>
            <a:ext cx="1179436" cy="11477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E6A4CB-84BB-66E0-0283-61249B6C170C}"/>
              </a:ext>
            </a:extLst>
          </p:cNvPr>
          <p:cNvSpPr txBox="1"/>
          <p:nvPr/>
        </p:nvSpPr>
        <p:spPr>
          <a:xfrm rot="10800000" flipV="1">
            <a:off x="2165860" y="5367129"/>
            <a:ext cx="1779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630" marR="0" lvl="0" indent="0" algn="l" defTabSz="914400" rtl="0" eaLnBrk="1" fontAlgn="auto" latinLnBrk="0" hangingPunct="1">
              <a:lnSpc>
                <a:spcPct val="100000"/>
              </a:lnSpc>
              <a:spcBef>
                <a:spcPts val="2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ЗАДАЧА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354F12-C2DF-9F37-C15D-4C9E60565F16}"/>
              </a:ext>
            </a:extLst>
          </p:cNvPr>
          <p:cNvSpPr txBox="1"/>
          <p:nvPr/>
        </p:nvSpPr>
        <p:spPr>
          <a:xfrm>
            <a:off x="2628654" y="5736462"/>
            <a:ext cx="7489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kern="0" dirty="0">
                <a:solidFill>
                  <a:srgbClr val="000D95"/>
                </a:solidFill>
                <a:latin typeface="Tahoma" panose="020B0604030504040204"/>
                <a:cs typeface="Tahoma" panose="020B0604030504040204"/>
              </a:rPr>
              <a:t>Учесть все изменения при формировании учебных планов школ </a:t>
            </a:r>
          </a:p>
          <a:p>
            <a:r>
              <a:rPr lang="ru-RU" sz="1600" b="1" kern="0" dirty="0">
                <a:solidFill>
                  <a:srgbClr val="000D95"/>
                </a:solidFill>
                <a:latin typeface="Tahoma" panose="020B0604030504040204"/>
                <a:cs typeface="Tahoma" panose="020B0604030504040204"/>
              </a:rPr>
              <a:t>и рабочих программ предметов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5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8539" y="79514"/>
            <a:ext cx="10954581" cy="1153500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1189"/>
              </a:spcAft>
            </a:pPr>
            <a:r>
              <a:rPr lang="ru-RU" sz="2073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Внеурочная деятельность </a:t>
            </a:r>
          </a:p>
          <a:p>
            <a:pPr defTabSz="913303">
              <a:spcAft>
                <a:spcPts val="1189"/>
              </a:spcAft>
            </a:pPr>
            <a:r>
              <a:rPr lang="ru-RU" sz="1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Письмо Министерства просвещения Российской Федерации </a:t>
            </a:r>
          </a:p>
          <a:p>
            <a:pPr defTabSz="913303">
              <a:spcAft>
                <a:spcPts val="1189"/>
              </a:spcAft>
            </a:pPr>
            <a:r>
              <a:rPr lang="ru-RU" sz="1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9 июля 2026 г. № ОК-1984/03 "О направлении методического письма"</a:t>
            </a:r>
            <a:endParaRPr lang="en-US" sz="14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9F46B657-9FCC-2C64-6A4F-8ED0923C716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0450" y="5367129"/>
            <a:ext cx="11542123" cy="1291445"/>
          </a:xfrm>
          <a:prstGeom prst="rect">
            <a:avLst/>
          </a:prstGeom>
        </p:spPr>
      </p:pic>
      <p:pic>
        <p:nvPicPr>
          <p:cNvPr id="6" name="object 12">
            <a:extLst>
              <a:ext uri="{FF2B5EF4-FFF2-40B4-BE49-F238E27FC236}">
                <a16:creationId xmlns:a16="http://schemas.microsoft.com/office/drawing/2014/main" id="{BC2D6E06-B9D7-F2CD-258C-4042580B42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3437" y="5473931"/>
            <a:ext cx="1179436" cy="11477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E6A4CB-84BB-66E0-0283-61249B6C170C}"/>
              </a:ext>
            </a:extLst>
          </p:cNvPr>
          <p:cNvSpPr txBox="1"/>
          <p:nvPr/>
        </p:nvSpPr>
        <p:spPr>
          <a:xfrm rot="10800000" flipV="1">
            <a:off x="2165860" y="5367129"/>
            <a:ext cx="1779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630" marR="0" lvl="0" indent="0" algn="l" defTabSz="914400" rtl="0" eaLnBrk="1" fontAlgn="auto" latinLnBrk="0" hangingPunct="1">
              <a:lnSpc>
                <a:spcPct val="100000"/>
              </a:lnSpc>
              <a:spcBef>
                <a:spcPts val="2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ЗАДАЧА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354F12-C2DF-9F37-C15D-4C9E60565F16}"/>
              </a:ext>
            </a:extLst>
          </p:cNvPr>
          <p:cNvSpPr txBox="1"/>
          <p:nvPr/>
        </p:nvSpPr>
        <p:spPr>
          <a:xfrm>
            <a:off x="2628654" y="5736462"/>
            <a:ext cx="74893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kern="0" dirty="0">
                <a:solidFill>
                  <a:srgbClr val="000D95"/>
                </a:solidFill>
                <a:latin typeface="Tahoma" panose="020B0604030504040204"/>
                <a:cs typeface="Tahoma" panose="020B0604030504040204"/>
              </a:rPr>
              <a:t>Учесть рекомендации  при формировании учебных планов школ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B8A5AB6-FDE2-C755-69DB-85A4E6F5F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9630" y="505601"/>
            <a:ext cx="3036809" cy="286506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5985871-E941-7FC2-BFF9-2E0577CEC1D8}"/>
              </a:ext>
            </a:extLst>
          </p:cNvPr>
          <p:cNvSpPr txBox="1"/>
          <p:nvPr/>
        </p:nvSpPr>
        <p:spPr>
          <a:xfrm>
            <a:off x="337930" y="1500809"/>
            <a:ext cx="8845826" cy="3605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часов внеурочной деятельности может составлять до 10 часов в неделю. </a:t>
            </a:r>
          </a:p>
          <a:p>
            <a:endParaRPr lang="ru-RU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Общее количество часов не должно превышать 1 350 часов за 4 года обучения на уровне начального общего образования, 1 700 часов за 5 лет обучения на уровне основного общего образования, 680 часов за 2 года обучения на уровне среднего общего образования.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целях реализации плана внеурочной деятельности образовательной организацией может предусматриваться использование ресурсов других организаций (в том числе в сетевой форме).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48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Приводится рекомендуемый перечень курсов внеурочной деятельности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70156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5" y="0"/>
            <a:ext cx="12177905" cy="685007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9573242-E8DC-2E41-5511-7DD5C5E60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5" y="7928"/>
            <a:ext cx="11972925" cy="635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4752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5" y="0"/>
            <a:ext cx="12177905" cy="685007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4445" y="79514"/>
            <a:ext cx="10968676" cy="904460"/>
          </a:xfrm>
          <a:prstGeom prst="rect">
            <a:avLst/>
          </a:prstGeom>
          <a:solidFill>
            <a:srgbClr val="0D4798"/>
          </a:solidFill>
        </p:spPr>
        <p:txBody>
          <a:bodyPr lIns="0" tIns="0" rIns="0" bIns="0">
            <a:noAutofit/>
          </a:bodyPr>
          <a:lstStyle/>
          <a:p>
            <a:pPr defTabSz="913303">
              <a:spcAft>
                <a:spcPts val="1189"/>
              </a:spcAft>
            </a:pPr>
            <a:r>
              <a:rPr lang="ru-RU" sz="2073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Внеурочная деятельность </a:t>
            </a:r>
          </a:p>
          <a:p>
            <a:pPr defTabSz="913303">
              <a:spcAft>
                <a:spcPts val="1189"/>
              </a:spcAft>
            </a:pPr>
            <a:r>
              <a:rPr lang="ru-RU" sz="2073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Рекомендуемый перечень курсов внеурочной деятельности</a:t>
            </a:r>
          </a:p>
          <a:p>
            <a:pPr defTabSz="913303">
              <a:spcAft>
                <a:spcPts val="1189"/>
              </a:spcAft>
            </a:pPr>
            <a:endParaRPr lang="en-US" sz="14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9F46B657-9FCC-2C64-6A4F-8ED0923C716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6592" y="5736462"/>
            <a:ext cx="11625982" cy="922112"/>
          </a:xfrm>
          <a:prstGeom prst="rect">
            <a:avLst/>
          </a:prstGeom>
        </p:spPr>
      </p:pic>
      <p:pic>
        <p:nvPicPr>
          <p:cNvPr id="6" name="object 12">
            <a:extLst>
              <a:ext uri="{FF2B5EF4-FFF2-40B4-BE49-F238E27FC236}">
                <a16:creationId xmlns:a16="http://schemas.microsoft.com/office/drawing/2014/main" id="{BC2D6E06-B9D7-F2CD-258C-4042580B4231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5009" y="5945746"/>
            <a:ext cx="1177864" cy="6759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E6A4CB-84BB-66E0-0283-61249B6C170C}"/>
              </a:ext>
            </a:extLst>
          </p:cNvPr>
          <p:cNvSpPr txBox="1"/>
          <p:nvPr/>
        </p:nvSpPr>
        <p:spPr>
          <a:xfrm rot="10800000" flipV="1">
            <a:off x="2251289" y="5909421"/>
            <a:ext cx="1693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630" marR="0" lvl="0" indent="0" algn="l" defTabSz="914400" rtl="0" eaLnBrk="1" fontAlgn="auto" latinLnBrk="0" hangingPunct="1">
              <a:lnSpc>
                <a:spcPct val="100000"/>
              </a:lnSpc>
              <a:spcBef>
                <a:spcPts val="2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ЗАДАЧА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354F12-C2DF-9F37-C15D-4C9E60565F16}"/>
              </a:ext>
            </a:extLst>
          </p:cNvPr>
          <p:cNvSpPr txBox="1"/>
          <p:nvPr/>
        </p:nvSpPr>
        <p:spPr>
          <a:xfrm>
            <a:off x="2355573" y="6247918"/>
            <a:ext cx="7762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kern="0" dirty="0">
                <a:solidFill>
                  <a:srgbClr val="000D95"/>
                </a:solidFill>
                <a:latin typeface="Tahoma" panose="020B0604030504040204"/>
                <a:cs typeface="Tahoma" panose="020B0604030504040204"/>
              </a:rPr>
              <a:t>Учесть рекомендации  при формировании учебных планов школ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985871-E941-7FC2-BFF9-2E0577CEC1D8}"/>
              </a:ext>
            </a:extLst>
          </p:cNvPr>
          <p:cNvSpPr txBox="1"/>
          <p:nvPr/>
        </p:nvSpPr>
        <p:spPr>
          <a:xfrm>
            <a:off x="238539" y="864704"/>
            <a:ext cx="11939366" cy="4854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ru-RU" sz="1748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"Разговоры о важном" - с 1 по 11 класс (1 час в неделю);</a:t>
            </a:r>
          </a:p>
          <a:p>
            <a:endParaRPr lang="ru-RU" sz="14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"Россия - мои горизонты" - с 6 по 11 класс (1 час в неделю);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"Орлята России" - с 1 по 4 класс (1 час в неделю для 1 класса, 2 часа в неделю для 2-4 классов);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"Военные учебные сборы"/"Начальная военная подготовка" - в 8 и 10 классах (всего 17 часов для 8 класса и 35 часов для 10 класса);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по финансовой грамотности - со 2 по 11 класс (1 час в неделю);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 в рамках реализации Концепции исторического просвещения - со 2 по 11 класс (0,5-1 час в неделю в зависимости от количества часов рабочей программы курса);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курсы, поддерживающие математическое и естественно-научное образование - с 5 по 11 класс (0,5-2 часа в неделю в зависимости от количества часов рабочей программы курса);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курсы, поддерживающие профильное обучение и углубленное изучение отдельных предметов с 7 по 11 класс (1-2 часа в неделю в зависимости от количества часов рабочей программы курса);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400" dirty="0">
              <a:solidFill>
                <a:srgbClr val="000D9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000D9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курсы, поддерживающие физическое развитие обучающихся с 1 по 11 класс (1 час в неделю).</a:t>
            </a:r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77628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5" y="0"/>
            <a:ext cx="12177905" cy="685007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089E7E-B2E4-D813-F42F-A916C190FB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540" y="21888"/>
            <a:ext cx="11618844" cy="644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5998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5" y="0"/>
            <a:ext cx="12177905" cy="685007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02080E-094C-A781-9060-21F6F9ABE9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59" y="108503"/>
            <a:ext cx="12068175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789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 descr="Рисунок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5" y="0"/>
            <a:ext cx="12177905" cy="685007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0E64ED-0122-AFA9-CCFF-A5A9D2481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5" y="215348"/>
            <a:ext cx="1202055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966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Изображение 13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>
              <a:lnSpc>
                <a:spcPct val="100000"/>
              </a:lnSpc>
              <a:spcBef>
                <a:spcPts val="100"/>
              </a:spcBef>
            </a:pPr>
            <a:r>
              <a:rPr spc="280" dirty="0"/>
              <a:t>КОНЦЕПЦИЯ</a:t>
            </a:r>
            <a:r>
              <a:rPr spc="-160" dirty="0"/>
              <a:t> </a:t>
            </a:r>
            <a:r>
              <a:rPr spc="240" dirty="0"/>
              <a:t>ИСТОРИЧЕСКОГО</a:t>
            </a:r>
            <a:r>
              <a:rPr spc="-160" dirty="0"/>
              <a:t> </a:t>
            </a:r>
            <a:r>
              <a:rPr spc="275" dirty="0"/>
              <a:t>ПРОСВЕЩЕНИЯ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44070" y="6018072"/>
            <a:ext cx="1339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4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9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2662" y="5527217"/>
            <a:ext cx="10218737" cy="96016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020951" y="5933643"/>
            <a:ext cx="831532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1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До</a:t>
            </a:r>
            <a:r>
              <a:rPr kumimoji="0" sz="1600" b="0" i="0" u="none" strike="noStrike" kern="0" cap="none" spc="-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600" b="0" i="0" u="none" strike="noStrike" kern="0" cap="none" spc="-3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1</a:t>
            </a:r>
            <a:r>
              <a:rPr kumimoji="0" sz="1600" b="0" i="0" u="none" strike="noStrike" kern="0" cap="none" spc="-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600" b="0" i="0" u="none" strike="noStrike" kern="0" cap="none" spc="1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сентября</a:t>
            </a:r>
            <a:r>
              <a:rPr kumimoji="0" sz="16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600" b="0" i="0" u="none" strike="noStrike" kern="0" cap="none" spc="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2026</a:t>
            </a:r>
            <a:r>
              <a:rPr kumimoji="0" sz="1600" b="0" i="0" u="none" strike="noStrike" kern="0" cap="none" spc="-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lang="ru-RU" sz="1600" b="0" i="0" u="none" strike="noStrike" kern="0" cap="none" spc="-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необходимо приступить к</a:t>
            </a:r>
            <a:r>
              <a:rPr kumimoji="0" sz="1600" b="1" i="0" u="none" strike="noStrike" kern="0" cap="none" spc="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реализации</a:t>
            </a: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600" b="1" i="0" u="none" strike="noStrike" kern="0" cap="none" spc="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Концепции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35682" y="5566486"/>
            <a:ext cx="1489710" cy="369570"/>
          </a:xfrm>
          <a:prstGeom prst="rect">
            <a:avLst/>
          </a:prstGeom>
          <a:solidFill>
            <a:srgbClr val="FFFFFF">
              <a:alpha val="59999"/>
            </a:srgbClr>
          </a:solidFill>
        </p:spPr>
        <p:txBody>
          <a:bodyPr vert="horz" wrap="square" lIns="0" tIns="36195" rIns="0" bIns="0" rtlCol="0">
            <a:spAutoFit/>
          </a:bodyPr>
          <a:lstStyle/>
          <a:p>
            <a:pPr marL="215265" marR="0" lvl="0" indent="0" defTabSz="914400" eaLnBrk="1" fontAlgn="auto" latinLnBrk="0" hangingPunct="1">
              <a:lnSpc>
                <a:spcPct val="100000"/>
              </a:lnSpc>
              <a:spcBef>
                <a:spcPts val="2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ЗАДАЧА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74471" y="5522187"/>
            <a:ext cx="967549" cy="94159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990561" y="1452625"/>
            <a:ext cx="8565515" cy="1428750"/>
            <a:chOff x="990561" y="1452625"/>
            <a:chExt cx="8565515" cy="1428750"/>
          </a:xfrm>
        </p:grpSpPr>
        <p:sp>
          <p:nvSpPr>
            <p:cNvPr id="9" name="object 9"/>
            <p:cNvSpPr/>
            <p:nvPr/>
          </p:nvSpPr>
          <p:spPr>
            <a:xfrm>
              <a:off x="990561" y="1452625"/>
              <a:ext cx="8565515" cy="1428750"/>
            </a:xfrm>
            <a:custGeom>
              <a:avLst/>
              <a:gdLst/>
              <a:ahLst/>
              <a:cxnLst/>
              <a:rect l="l" t="t" r="r" b="b"/>
              <a:pathLst>
                <a:path w="8565515" h="1428750">
                  <a:moveTo>
                    <a:pt x="8382038" y="0"/>
                  </a:moveTo>
                  <a:lnTo>
                    <a:pt x="182880" y="0"/>
                  </a:lnTo>
                  <a:lnTo>
                    <a:pt x="134262" y="6535"/>
                  </a:lnTo>
                  <a:lnTo>
                    <a:pt x="90576" y="24976"/>
                  </a:lnTo>
                  <a:lnTo>
                    <a:pt x="53563" y="53578"/>
                  </a:lnTo>
                  <a:lnTo>
                    <a:pt x="24968" y="90593"/>
                  </a:lnTo>
                  <a:lnTo>
                    <a:pt x="6532" y="134276"/>
                  </a:lnTo>
                  <a:lnTo>
                    <a:pt x="0" y="182879"/>
                  </a:lnTo>
                  <a:lnTo>
                    <a:pt x="0" y="1245362"/>
                  </a:lnTo>
                  <a:lnTo>
                    <a:pt x="6532" y="1294010"/>
                  </a:lnTo>
                  <a:lnTo>
                    <a:pt x="24968" y="1337705"/>
                  </a:lnTo>
                  <a:lnTo>
                    <a:pt x="53563" y="1374711"/>
                  </a:lnTo>
                  <a:lnTo>
                    <a:pt x="90576" y="1403293"/>
                  </a:lnTo>
                  <a:lnTo>
                    <a:pt x="134262" y="1421715"/>
                  </a:lnTo>
                  <a:lnTo>
                    <a:pt x="182880" y="1428241"/>
                  </a:lnTo>
                  <a:lnTo>
                    <a:pt x="8382038" y="1428241"/>
                  </a:lnTo>
                  <a:lnTo>
                    <a:pt x="8430642" y="1421715"/>
                  </a:lnTo>
                  <a:lnTo>
                    <a:pt x="8474324" y="1403293"/>
                  </a:lnTo>
                  <a:lnTo>
                    <a:pt x="8511339" y="1374711"/>
                  </a:lnTo>
                  <a:lnTo>
                    <a:pt x="8539941" y="1337705"/>
                  </a:lnTo>
                  <a:lnTo>
                    <a:pt x="8558382" y="1294010"/>
                  </a:lnTo>
                  <a:lnTo>
                    <a:pt x="8564918" y="1245362"/>
                  </a:lnTo>
                  <a:lnTo>
                    <a:pt x="8564918" y="182879"/>
                  </a:lnTo>
                  <a:lnTo>
                    <a:pt x="8558382" y="134276"/>
                  </a:lnTo>
                  <a:lnTo>
                    <a:pt x="8539941" y="90593"/>
                  </a:lnTo>
                  <a:lnTo>
                    <a:pt x="8511339" y="53578"/>
                  </a:lnTo>
                  <a:lnTo>
                    <a:pt x="8474324" y="24976"/>
                  </a:lnTo>
                  <a:lnTo>
                    <a:pt x="8430642" y="6535"/>
                  </a:lnTo>
                  <a:lnTo>
                    <a:pt x="83820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15987" y="1838604"/>
              <a:ext cx="684504" cy="68450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94193" y="1614919"/>
              <a:ext cx="1103642" cy="1103642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03477" y="1728342"/>
            <a:ext cx="6736715" cy="3907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0580" marR="1025525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27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1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апреля</a:t>
            </a:r>
            <a:r>
              <a:rPr kumimoji="0" sz="1800" b="0" i="0" u="none" strike="noStrike" kern="0" cap="none" spc="-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2026</a:t>
            </a:r>
            <a:r>
              <a:rPr kumimoji="0" sz="1800" b="0" i="0" u="none" strike="noStrike" kern="0" cap="none" spc="-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1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года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1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направлено</a:t>
            </a:r>
            <a:r>
              <a:rPr kumimoji="0" sz="1800" b="0" i="0" u="none" strike="noStrike" kern="0" cap="none" spc="-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1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письмо </a:t>
            </a:r>
            <a:r>
              <a:rPr kumimoji="0" sz="1800" b="0" i="0" u="none" strike="noStrike" kern="0" cap="none" spc="1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Минпросвещения</a:t>
            </a:r>
            <a:r>
              <a:rPr kumimoji="0" sz="1800" b="0" i="0" u="none" strike="noStrike" kern="0" cap="none" spc="-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20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России </a:t>
            </a:r>
            <a:r>
              <a:rPr kumimoji="0" sz="1800" b="1" i="0" u="none" strike="noStrike" kern="0" cap="none" spc="-1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(№</a:t>
            </a:r>
            <a:r>
              <a:rPr kumimoji="0" sz="1800" b="1" i="0" u="none" strike="noStrike" kern="0" cap="none" spc="-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1" i="0" u="none" strike="noStrike" kern="0" cap="none" spc="-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03-</a:t>
            </a:r>
            <a:r>
              <a:rPr kumimoji="0" sz="1800" b="1" i="0" u="none" strike="noStrike" kern="0" cap="none" spc="-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710)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83058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1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о</a:t>
            </a:r>
            <a:r>
              <a:rPr kumimoji="0" sz="18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1" i="0" u="none" strike="noStrike" kern="0" cap="none" spc="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Концепции</a:t>
            </a:r>
            <a:r>
              <a:rPr kumimoji="0" sz="1800" b="1" i="0" u="none" strike="noStrike" kern="0" cap="none" spc="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1" i="0" u="none" strike="noStrike" kern="0" cap="none" spc="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исторического</a:t>
            </a:r>
            <a:r>
              <a:rPr kumimoji="0" sz="1800" b="1" i="0" u="none" strike="noStrike" kern="0" cap="none" spc="-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1" i="0" u="none" strike="noStrike" kern="0" cap="none" spc="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просвещения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7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0" cap="none" spc="1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Система</a:t>
            </a:r>
            <a:r>
              <a:rPr kumimoji="0" sz="18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1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исторического</a:t>
            </a:r>
            <a:r>
              <a:rPr kumimoji="0" sz="1800" b="0" i="0" u="none" strike="noStrike" kern="0" cap="none" spc="-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1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просвещения: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299720" marR="0" lvl="0" indent="-287020" defTabSz="91440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Pct val="150000"/>
              <a:buFontTx/>
              <a:buChar char="-"/>
              <a:tabLst>
                <a:tab pos="299720" algn="l"/>
              </a:tabLst>
              <a:defRPr/>
            </a:pPr>
            <a:r>
              <a:rPr kumimoji="0" sz="1800" b="0" i="0" u="none" strike="noStrike" kern="0" cap="none" spc="1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урочная</a:t>
            </a:r>
            <a:r>
              <a:rPr kumimoji="0" sz="1800" b="0" i="0" u="none" strike="noStrike" kern="0" cap="none" spc="-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2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и</a:t>
            </a:r>
            <a:r>
              <a:rPr kumimoji="0" sz="1800" b="0" i="0" u="none" strike="noStrike" kern="0" cap="none" spc="-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1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внеурочная</a:t>
            </a:r>
            <a:r>
              <a:rPr kumimoji="0" sz="1800" b="0" i="0" u="none" strike="noStrike" kern="0" cap="none" spc="-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работа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299720" marR="0" lvl="0" indent="-287020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Pct val="150000"/>
              <a:buFontTx/>
              <a:buChar char="-"/>
              <a:tabLst>
                <a:tab pos="299720" algn="l"/>
              </a:tabLst>
              <a:defRPr/>
            </a:pPr>
            <a:r>
              <a:rPr kumimoji="0" sz="1800" b="0" i="0" u="none" strike="noStrike" kern="0" cap="none" spc="1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военно-патриотические</a:t>
            </a:r>
            <a:r>
              <a:rPr kumimoji="0" sz="1800" b="0" i="0" u="none" strike="noStrike" kern="0" cap="none" spc="1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1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клубы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299720" marR="0" lvl="0" indent="-287020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Pct val="150000"/>
              <a:buFontTx/>
              <a:buChar char="-"/>
              <a:tabLst>
                <a:tab pos="299720" algn="l"/>
              </a:tabLst>
              <a:defRPr/>
            </a:pPr>
            <a:r>
              <a:rPr kumimoji="0" sz="1800" b="0" i="0" u="none" strike="noStrike" kern="0" cap="none" spc="1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историческое</a:t>
            </a:r>
            <a:r>
              <a:rPr kumimoji="0" sz="1800" b="0" i="0" u="none" strike="noStrike" kern="0" cap="none" spc="-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1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краеведение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299720" marR="0" lvl="0" indent="-287020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Pct val="150000"/>
              <a:buFontTx/>
              <a:buChar char="-"/>
              <a:tabLst>
                <a:tab pos="299720" algn="l"/>
              </a:tabLst>
              <a:defRPr/>
            </a:pPr>
            <a:r>
              <a:rPr kumimoji="0" sz="1800" b="0" i="0" u="none" strike="noStrike" kern="0" cap="none" spc="1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поисковое</a:t>
            </a:r>
            <a:r>
              <a:rPr kumimoji="0" sz="1800" b="0" i="0" u="none" strike="noStrike" kern="0" cap="none" spc="-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1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движение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cs typeface="Tahoma" panose="020B0604030504040204"/>
            </a:endParaRPr>
          </a:p>
          <a:p>
            <a:pPr marL="299085" marR="5080" lvl="0" indent="-287020" defTabSz="914400" eaLnBrk="1" fontAlgn="auto" latinLnBrk="0" hangingPunct="1">
              <a:lnSpc>
                <a:spcPct val="92000"/>
              </a:lnSpc>
              <a:spcBef>
                <a:spcPts val="370"/>
              </a:spcBef>
              <a:spcAft>
                <a:spcPts val="0"/>
              </a:spcAft>
              <a:buClrTx/>
              <a:buSzPct val="150000"/>
              <a:buFontTx/>
              <a:buChar char="-"/>
              <a:tabLst>
                <a:tab pos="299085" algn="l"/>
              </a:tabLst>
              <a:defRPr/>
            </a:pPr>
            <a:r>
              <a:rPr kumimoji="0" sz="1800" b="0" i="0" u="none" strike="noStrike" kern="0" cap="none" spc="1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волонтерская</a:t>
            </a:r>
            <a:r>
              <a:rPr kumimoji="0" sz="1800" b="0" i="0" u="none" strike="noStrike" kern="0" cap="none" spc="-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1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деятельность</a:t>
            </a:r>
            <a:r>
              <a:rPr kumimoji="0" sz="18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1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в</a:t>
            </a:r>
            <a:r>
              <a:rPr kumimoji="0" sz="1800" b="0" i="0" u="none" strike="noStrike" kern="0" cap="none" spc="-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1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области</a:t>
            </a:r>
            <a:r>
              <a:rPr kumimoji="0" sz="1800" b="0" i="0" u="none" strike="noStrike" kern="0" cap="none" spc="-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 </a:t>
            </a:r>
            <a:r>
              <a:rPr kumimoji="0" sz="1800" b="0" i="0" u="none" strike="noStrike" kern="0" cap="none" spc="1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исторического </a:t>
            </a:r>
            <a:r>
              <a:rPr kumimoji="0" sz="1800" b="0" i="0" u="none" strike="noStrike" kern="0" cap="none" spc="1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cs typeface="Tahoma" panose="020B0604030504040204"/>
              </a:rPr>
              <a:t>просвещения</a:t>
            </a: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633459" y="1466722"/>
            <a:ext cx="2568067" cy="364007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Изображение 14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44372" y="637794"/>
            <a:ext cx="77470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260" dirty="0"/>
              <a:t>ИЗУЧЕНИЕ</a:t>
            </a:r>
            <a:r>
              <a:rPr spc="-180" dirty="0"/>
              <a:t> </a:t>
            </a:r>
            <a:r>
              <a:rPr spc="290" dirty="0"/>
              <a:t>ПРОИЗВЕДЕНИЙ</a:t>
            </a:r>
            <a:r>
              <a:rPr spc="-170" dirty="0"/>
              <a:t> </a:t>
            </a:r>
            <a:r>
              <a:rPr spc="210" dirty="0"/>
              <a:t>ОТЕЧЕСТВЕННОГО </a:t>
            </a:r>
            <a:r>
              <a:rPr spc="285" dirty="0"/>
              <a:t>КИНЕМАТОГРАФА</a:t>
            </a:r>
            <a:r>
              <a:rPr spc="-180" dirty="0"/>
              <a:t> </a:t>
            </a:r>
            <a:r>
              <a:rPr spc="365" dirty="0"/>
              <a:t>В</a:t>
            </a:r>
            <a:r>
              <a:rPr spc="-140" dirty="0"/>
              <a:t> </a:t>
            </a:r>
            <a:r>
              <a:rPr spc="254" dirty="0"/>
              <a:t>ШКОЛАХ</a:t>
            </a: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2662" y="4901819"/>
            <a:ext cx="8538781" cy="132109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280666" y="5386832"/>
            <a:ext cx="458978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0" u="none" strike="noStrike" kern="0" cap="none" spc="1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Организацию</a:t>
            </a:r>
            <a:r>
              <a:rPr kumimoji="0" sz="1600" b="0" i="0" u="none" strike="noStrike" kern="0" cap="none" spc="-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0" i="0" u="none" strike="noStrike" kern="0" cap="none" spc="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образовательного</a:t>
            </a:r>
            <a:r>
              <a:rPr kumimoji="0" sz="1600" b="0" i="0" u="none" strike="noStrike" kern="0" cap="none" spc="-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0" i="0" u="none" strike="noStrike" kern="0" cap="none" spc="1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процесса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во</a:t>
            </a:r>
            <a:r>
              <a:rPr kumimoji="0" sz="1600" b="1" i="0" u="none" strike="noStrike" kern="0" cap="none" spc="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всех</a:t>
            </a:r>
            <a:r>
              <a:rPr kumimoji="0" sz="1600" b="1" i="0" u="none" strike="noStrike" kern="0" cap="none" spc="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школах</a:t>
            </a:r>
            <a:r>
              <a:rPr kumimoji="0" sz="1600" b="1" i="0" u="none" strike="noStrike" kern="0" cap="none" spc="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0" i="0" u="none" strike="noStrike" kern="0" cap="none" spc="1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осуществлять</a:t>
            </a:r>
            <a:r>
              <a:rPr kumimoji="0" sz="1600" b="0" i="0" u="none" strike="noStrike" kern="0" cap="none" spc="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0" i="0" u="none" strike="noStrike" kern="0" cap="none" spc="1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с</a:t>
            </a:r>
            <a:r>
              <a:rPr kumimoji="0" sz="1600" b="0" i="0" u="none" strike="noStrike" kern="0" cap="none" spc="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0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учетом </a:t>
            </a:r>
            <a:r>
              <a:rPr kumimoji="0" sz="1600" b="1" i="0" u="none" strike="noStrike" kern="0" cap="none" spc="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Методических</a:t>
            </a:r>
            <a:r>
              <a:rPr kumimoji="0" sz="1600" b="1" i="0" u="none" strike="noStrike" kern="0" cap="none" spc="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рекомендаций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52906" y="1600580"/>
            <a:ext cx="6530975" cy="3074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Методические</a:t>
            </a:r>
            <a:r>
              <a:rPr kumimoji="0" sz="2400" b="1" i="0" u="none" strike="noStrike" kern="0" cap="none" spc="-1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2400" b="1" i="0" u="none" strike="noStrike" kern="0" cap="none" spc="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рекомендации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2700" marR="508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2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по</a:t>
            </a:r>
            <a:r>
              <a:rPr kumimoji="0" sz="2400" b="0" i="0" u="none" strike="noStrike" kern="0" cap="none" spc="-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2400" b="0" i="0" u="none" strike="noStrike" kern="0" cap="none" spc="2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изучению</a:t>
            </a:r>
            <a:r>
              <a:rPr kumimoji="0" sz="2400" b="0" i="0" u="none" strike="noStrike" kern="0" cap="none" spc="-13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2400" b="0" i="0" u="none" strike="noStrike" kern="0" cap="none" spc="1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отечественного </a:t>
            </a:r>
            <a:r>
              <a:rPr kumimoji="0" sz="2400" b="0" i="0" u="none" strike="noStrike" kern="0" cap="none" spc="1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кинематографа</a:t>
            </a:r>
            <a:r>
              <a:rPr kumimoji="0" sz="2400" b="0" i="0" u="none" strike="noStrike" kern="0" cap="none" spc="-1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2400" b="0" i="0" u="none" strike="noStrike" kern="0" cap="none" spc="1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</a:t>
            </a:r>
            <a:r>
              <a:rPr kumimoji="0" sz="2400" b="0" i="0" u="none" strike="noStrike" kern="0" cap="none" spc="-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2400" b="0" i="0" u="none" strike="noStrike" kern="0" cap="none" spc="1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общеобразовательных </a:t>
            </a:r>
            <a:r>
              <a:rPr kumimoji="0" sz="2400" b="0" i="0" u="none" strike="noStrike" kern="0" cap="none" spc="1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организациях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Verdana" panose="020B0604030504040204"/>
                <a:ea typeface="+mn-ea"/>
                <a:cs typeface="Verdana" panose="020B0604030504040204"/>
              </a:rPr>
              <a:t>(письмо</a:t>
            </a:r>
            <a:r>
              <a:rPr kumimoji="0" sz="1600" b="0" i="1" u="none" strike="noStrike" kern="0" cap="none" spc="-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Verdana" panose="020B0604030504040204"/>
                <a:ea typeface="+mn-ea"/>
                <a:cs typeface="Verdana" panose="020B0604030504040204"/>
              </a:rPr>
              <a:t>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Verdana" panose="020B0604030504040204"/>
                <a:ea typeface="+mn-ea"/>
                <a:cs typeface="Verdana" panose="020B0604030504040204"/>
              </a:rPr>
              <a:t>от</a:t>
            </a:r>
            <a:r>
              <a:rPr kumimoji="0" sz="1600" b="0" i="1" u="none" strike="noStrike" kern="0" cap="none" spc="-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Verdana" panose="020B0604030504040204"/>
                <a:ea typeface="+mn-ea"/>
                <a:cs typeface="Verdana" panose="020B0604030504040204"/>
              </a:rPr>
              <a:t> </a:t>
            </a:r>
            <a:r>
              <a:rPr kumimoji="0" sz="1600" b="0" i="1" u="none" strike="noStrike" kern="0" cap="none" spc="-2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Verdana" panose="020B0604030504040204"/>
                <a:ea typeface="+mn-ea"/>
                <a:cs typeface="Verdana" panose="020B0604030504040204"/>
              </a:rPr>
              <a:t>10</a:t>
            </a:r>
            <a:r>
              <a:rPr kumimoji="0" sz="1600" b="0" i="1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Verdana" panose="020B0604030504040204"/>
                <a:ea typeface="+mn-ea"/>
                <a:cs typeface="Verdana" panose="020B0604030504040204"/>
              </a:rPr>
              <a:t>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Verdana" panose="020B0604030504040204"/>
                <a:ea typeface="+mn-ea"/>
                <a:cs typeface="Verdana" panose="020B0604030504040204"/>
              </a:rPr>
              <a:t>октября</a:t>
            </a:r>
            <a:r>
              <a:rPr kumimoji="0" sz="1600" b="0" i="1" u="none" strike="noStrike" kern="0" cap="none" spc="-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Verdana" panose="020B0604030504040204"/>
                <a:ea typeface="+mn-ea"/>
                <a:cs typeface="Verdana" panose="020B0604030504040204"/>
              </a:rPr>
              <a:t> </a:t>
            </a:r>
            <a:r>
              <a:rPr kumimoji="0" sz="1600" b="0" i="1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Verdana" panose="020B0604030504040204"/>
                <a:ea typeface="+mn-ea"/>
                <a:cs typeface="Verdana" panose="020B0604030504040204"/>
              </a:rPr>
              <a:t>2025</a:t>
            </a:r>
            <a:r>
              <a:rPr kumimoji="0" sz="1600" b="0" i="1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Verdana" panose="020B0604030504040204"/>
                <a:ea typeface="+mn-ea"/>
                <a:cs typeface="Verdana" panose="020B0604030504040204"/>
              </a:rPr>
              <a:t> </a:t>
            </a:r>
            <a:r>
              <a:rPr kumimoji="0" sz="1600" b="0" i="1" u="none" strike="noStrike" kern="0" cap="none" spc="-13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Verdana" panose="020B0604030504040204"/>
                <a:ea typeface="+mn-ea"/>
                <a:cs typeface="Verdana" panose="020B0604030504040204"/>
              </a:rPr>
              <a:t>г.</a:t>
            </a:r>
            <a:r>
              <a:rPr kumimoji="0" sz="1600" b="0" i="1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Verdana" panose="020B0604030504040204"/>
                <a:ea typeface="+mn-ea"/>
                <a:cs typeface="Verdana" panose="020B0604030504040204"/>
              </a:rPr>
              <a:t> </a:t>
            </a:r>
            <a:r>
              <a:rPr kumimoji="0" sz="1600" b="0" i="1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Verdana" panose="020B0604030504040204"/>
                <a:ea typeface="+mn-ea"/>
                <a:cs typeface="Verdana" panose="020B0604030504040204"/>
              </a:rPr>
              <a:t>№</a:t>
            </a:r>
            <a:r>
              <a:rPr kumimoji="0" sz="1600" b="0" i="1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Verdana" panose="020B0604030504040204"/>
                <a:ea typeface="+mn-ea"/>
                <a:cs typeface="Verdana" panose="020B0604030504040204"/>
              </a:rPr>
              <a:t> 03-</a:t>
            </a:r>
            <a:r>
              <a:rPr kumimoji="0" sz="1600" b="0" i="1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Verdana" panose="020B0604030504040204"/>
                <a:ea typeface="+mn-ea"/>
                <a:cs typeface="Verdana" panose="020B0604030504040204"/>
              </a:rPr>
              <a:t>1988)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 panose="020B0604030504040204"/>
              <a:ea typeface="+mn-ea"/>
              <a:cs typeface="Verdana" panose="020B0604030504040204"/>
            </a:endParaRPr>
          </a:p>
          <a:p>
            <a:pPr marL="12700" marR="335915" lvl="0" indent="0" algn="l" defTabSz="914400" rtl="0" eaLnBrk="1" fontAlgn="auto" latinLnBrk="0" hangingPunct="1">
              <a:lnSpc>
                <a:spcPct val="100000"/>
              </a:lnSpc>
              <a:spcBef>
                <a:spcPts val="18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0" i="0" u="none" strike="noStrike" kern="0" cap="none" spc="2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Список</a:t>
            </a:r>
            <a:r>
              <a:rPr kumimoji="0" sz="2400" b="0" i="0" u="none" strike="noStrike" kern="0" cap="none" spc="-1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2400" b="1" i="0" u="none" strike="noStrike" kern="0" cap="none" spc="-1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100</a:t>
            </a:r>
            <a:r>
              <a:rPr kumimoji="0" sz="2400" b="1" i="0" u="none" strike="noStrike" kern="0" cap="none" spc="-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2400" b="1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фильмов, </a:t>
            </a:r>
            <a:r>
              <a:rPr kumimoji="0" sz="2400" b="0" i="0" u="none" strike="noStrike" kern="0" cap="none" spc="2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рекомендованных</a:t>
            </a:r>
            <a:r>
              <a:rPr kumimoji="0" sz="2400" b="0" i="0" u="none" strike="noStrike" kern="0" cap="none" spc="-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2400" b="0" i="0" u="none" strike="noStrike" kern="0" cap="none" spc="1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для</a:t>
            </a:r>
            <a:r>
              <a:rPr kumimoji="0" sz="2400" b="0" i="0" u="none" strike="noStrike" kern="0" cap="none" spc="-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2400" b="0" i="0" u="none" strike="noStrike" kern="0" cap="none" spc="20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использования </a:t>
            </a:r>
            <a:r>
              <a:rPr kumimoji="0" sz="2400" b="0" i="0" u="none" strike="noStrike" kern="0" cap="none" spc="1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</a:t>
            </a:r>
            <a:r>
              <a:rPr kumimoji="0" sz="2400" b="0" i="0" u="none" strike="noStrike" kern="0" cap="none" spc="-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2400" b="0" i="0" u="none" strike="noStrike" kern="0" cap="none" spc="2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образовательном</a:t>
            </a:r>
            <a:r>
              <a:rPr kumimoji="0" sz="2400" b="0" i="0" u="none" strike="noStrike" kern="0" cap="none" spc="-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2400" b="0" i="0" u="none" strike="noStrike" kern="0" cap="none" spc="2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процессе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022159" y="603504"/>
            <a:ext cx="10332085" cy="5858510"/>
            <a:chOff x="1022159" y="603504"/>
            <a:chExt cx="10332085" cy="585851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01072" y="603504"/>
              <a:ext cx="1252727" cy="12512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245852" y="653161"/>
              <a:ext cx="963930" cy="963294"/>
            </a:xfrm>
            <a:custGeom>
              <a:avLst/>
              <a:gdLst/>
              <a:ahLst/>
              <a:cxnLst/>
              <a:rect l="l" t="t" r="r" b="b"/>
              <a:pathLst>
                <a:path w="963929" h="963294">
                  <a:moveTo>
                    <a:pt x="888365" y="0"/>
                  </a:moveTo>
                  <a:lnTo>
                    <a:pt x="75183" y="0"/>
                  </a:lnTo>
                  <a:lnTo>
                    <a:pt x="45916" y="5905"/>
                  </a:lnTo>
                  <a:lnTo>
                    <a:pt x="22018" y="22002"/>
                  </a:lnTo>
                  <a:lnTo>
                    <a:pt x="5907" y="45862"/>
                  </a:lnTo>
                  <a:lnTo>
                    <a:pt x="0" y="75056"/>
                  </a:lnTo>
                  <a:lnTo>
                    <a:pt x="0" y="887729"/>
                  </a:lnTo>
                  <a:lnTo>
                    <a:pt x="5907" y="916997"/>
                  </a:lnTo>
                  <a:lnTo>
                    <a:pt x="22018" y="940895"/>
                  </a:lnTo>
                  <a:lnTo>
                    <a:pt x="45916" y="957006"/>
                  </a:lnTo>
                  <a:lnTo>
                    <a:pt x="75183" y="962913"/>
                  </a:lnTo>
                  <a:lnTo>
                    <a:pt x="888365" y="962913"/>
                  </a:lnTo>
                  <a:lnTo>
                    <a:pt x="917612" y="957006"/>
                  </a:lnTo>
                  <a:lnTo>
                    <a:pt x="941466" y="940895"/>
                  </a:lnTo>
                  <a:lnTo>
                    <a:pt x="957534" y="916997"/>
                  </a:lnTo>
                  <a:lnTo>
                    <a:pt x="963422" y="887729"/>
                  </a:lnTo>
                  <a:lnTo>
                    <a:pt x="963422" y="75056"/>
                  </a:lnTo>
                  <a:lnTo>
                    <a:pt x="957534" y="45862"/>
                  </a:lnTo>
                  <a:lnTo>
                    <a:pt x="941466" y="22002"/>
                  </a:lnTo>
                  <a:lnTo>
                    <a:pt x="917612" y="5905"/>
                  </a:lnTo>
                  <a:lnTo>
                    <a:pt x="888365" y="0"/>
                  </a:lnTo>
                  <a:close/>
                </a:path>
              </a:pathLst>
            </a:custGeom>
            <a:solidFill>
              <a:srgbClr val="8897E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04399" y="711327"/>
              <a:ext cx="846454" cy="84645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93152" y="1659636"/>
              <a:ext cx="3656076" cy="48021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38693" y="1710054"/>
              <a:ext cx="3365627" cy="451285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22159" y="4983797"/>
              <a:ext cx="1179436" cy="1147787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1634343" y="6322872"/>
            <a:ext cx="2438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6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20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11907" y="4993881"/>
            <a:ext cx="1489710" cy="369570"/>
          </a:xfrm>
          <a:prstGeom prst="rect">
            <a:avLst/>
          </a:prstGeom>
          <a:solidFill>
            <a:srgbClr val="FFFFFF">
              <a:alpha val="59999"/>
            </a:srgbClr>
          </a:solidFill>
        </p:spPr>
        <p:txBody>
          <a:bodyPr vert="horz" wrap="square" lIns="0" tIns="36195" rIns="0" bIns="0" rtlCol="0">
            <a:spAutoFit/>
          </a:bodyPr>
          <a:lstStyle/>
          <a:p>
            <a:pPr marL="214630" marR="0" lvl="0" indent="0" algn="l" defTabSz="914400" rtl="0" eaLnBrk="1" fontAlgn="auto" latinLnBrk="0" hangingPunct="1">
              <a:lnSpc>
                <a:spcPct val="100000"/>
              </a:lnSpc>
              <a:spcBef>
                <a:spcPts val="2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ЗАДАЧА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</p:txBody>
      </p:sp>
    </p:spTree>
    <p:extLst>
      <p:ext uri="{BB962C8B-B14F-4D97-AF65-F5344CB8AC3E}">
        <p14:creationId xmlns:p14="http://schemas.microsoft.com/office/powerpoint/2010/main" val="22407141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Изображение 29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5352" y="4976240"/>
            <a:ext cx="10612526" cy="155025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222235" y="1239011"/>
            <a:ext cx="4124325" cy="3627120"/>
            <a:chOff x="7222235" y="1239011"/>
            <a:chExt cx="4124325" cy="3627120"/>
          </a:xfrm>
        </p:grpSpPr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222235" y="1239011"/>
              <a:ext cx="4123944" cy="362712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367015" y="1289303"/>
              <a:ext cx="3834765" cy="3337560"/>
            </a:xfrm>
            <a:custGeom>
              <a:avLst/>
              <a:gdLst/>
              <a:ahLst/>
              <a:cxnLst/>
              <a:rect l="l" t="t" r="r" b="b"/>
              <a:pathLst>
                <a:path w="3834765" h="3337560">
                  <a:moveTo>
                    <a:pt x="3682873" y="0"/>
                  </a:moveTo>
                  <a:lnTo>
                    <a:pt x="151510" y="0"/>
                  </a:lnTo>
                  <a:lnTo>
                    <a:pt x="103615" y="7722"/>
                  </a:lnTo>
                  <a:lnTo>
                    <a:pt x="62023" y="29228"/>
                  </a:lnTo>
                  <a:lnTo>
                    <a:pt x="29228" y="62023"/>
                  </a:lnTo>
                  <a:lnTo>
                    <a:pt x="7722" y="103615"/>
                  </a:lnTo>
                  <a:lnTo>
                    <a:pt x="0" y="151511"/>
                  </a:lnTo>
                  <a:lnTo>
                    <a:pt x="0" y="3185668"/>
                  </a:lnTo>
                  <a:lnTo>
                    <a:pt x="7722" y="3233501"/>
                  </a:lnTo>
                  <a:lnTo>
                    <a:pt x="29228" y="3275055"/>
                  </a:lnTo>
                  <a:lnTo>
                    <a:pt x="62023" y="3307831"/>
                  </a:lnTo>
                  <a:lnTo>
                    <a:pt x="103615" y="3329330"/>
                  </a:lnTo>
                  <a:lnTo>
                    <a:pt x="151510" y="3337052"/>
                  </a:lnTo>
                  <a:lnTo>
                    <a:pt x="3682873" y="3337052"/>
                  </a:lnTo>
                  <a:lnTo>
                    <a:pt x="3730768" y="3329330"/>
                  </a:lnTo>
                  <a:lnTo>
                    <a:pt x="3772360" y="3307831"/>
                  </a:lnTo>
                  <a:lnTo>
                    <a:pt x="3805155" y="3275055"/>
                  </a:lnTo>
                  <a:lnTo>
                    <a:pt x="3826661" y="3233501"/>
                  </a:lnTo>
                  <a:lnTo>
                    <a:pt x="3834383" y="3185668"/>
                  </a:lnTo>
                  <a:lnTo>
                    <a:pt x="3834383" y="151511"/>
                  </a:lnTo>
                  <a:lnTo>
                    <a:pt x="3826661" y="103615"/>
                  </a:lnTo>
                  <a:lnTo>
                    <a:pt x="3805155" y="62023"/>
                  </a:lnTo>
                  <a:lnTo>
                    <a:pt x="3772360" y="29228"/>
                  </a:lnTo>
                  <a:lnTo>
                    <a:pt x="3730768" y="7722"/>
                  </a:lnTo>
                  <a:lnTo>
                    <a:pt x="36828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">
              <a:lnSpc>
                <a:spcPct val="100000"/>
              </a:lnSpc>
              <a:spcBef>
                <a:spcPts val="100"/>
              </a:spcBef>
            </a:pPr>
            <a:r>
              <a:rPr spc="270" dirty="0"/>
              <a:t>РАЗВИТИЕ</a:t>
            </a:r>
            <a:r>
              <a:rPr spc="-165" dirty="0"/>
              <a:t> </a:t>
            </a:r>
            <a:r>
              <a:rPr spc="285" dirty="0"/>
              <a:t>ШКОЛЬНЫХ</a:t>
            </a:r>
            <a:r>
              <a:rPr spc="-155" dirty="0"/>
              <a:t> </a:t>
            </a:r>
            <a:r>
              <a:rPr spc="240" dirty="0"/>
              <a:t>БИБЛИОТЕК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126043" y="1101003"/>
            <a:ext cx="4318699" cy="10772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ts val="171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Методические</a:t>
            </a:r>
            <a:r>
              <a:rPr kumimoji="0" sz="1500" b="1" i="0" u="none" strike="noStrike" kern="0" cap="none" spc="3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1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рекомендации</a:t>
            </a: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2700" marR="22860" lvl="0" indent="0" algn="l" defTabSz="914400" rtl="0" eaLnBrk="1" fontAlgn="auto" latinLnBrk="0" hangingPunct="1">
              <a:lnSpc>
                <a:spcPts val="162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0" cap="none" spc="1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по</a:t>
            </a:r>
            <a:r>
              <a:rPr kumimoji="0" sz="1500" b="0" i="0" u="none" strike="noStrike" kern="0" cap="none" spc="-1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модернизации</a:t>
            </a:r>
            <a:r>
              <a:rPr kumimoji="0" sz="1500" b="0" i="0" u="none" strike="noStrike" kern="0" cap="none" spc="-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и</a:t>
            </a:r>
            <a:r>
              <a:rPr kumimoji="0" sz="1500" b="0" i="0" u="none" strike="noStrike" kern="0" cap="none" spc="-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научно-</a:t>
            </a:r>
            <a:r>
              <a:rPr kumimoji="0" sz="1500" b="0" i="0" u="none" strike="noStrike" kern="0" cap="none" spc="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методическому </a:t>
            </a:r>
            <a:r>
              <a:rPr kumimoji="0" sz="1500" b="0" i="0" u="none" strike="noStrike" kern="0" cap="none" spc="1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сопровождению</a:t>
            </a:r>
            <a:r>
              <a:rPr kumimoji="0" sz="1500" b="0" i="0" u="none" strike="noStrike" kern="0" cap="none" spc="-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деятельности</a:t>
            </a: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2700" marR="0" lvl="0" indent="0" algn="l" defTabSz="914400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школьных</a:t>
            </a:r>
            <a:r>
              <a:rPr kumimoji="0" sz="1500" b="1" i="0" u="none" strike="noStrike" kern="0" cap="none" spc="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библиотек</a:t>
            </a:r>
            <a:r>
              <a:rPr kumimoji="0" sz="1500" b="1" i="0" u="none" strike="noStrike" kern="0" cap="none" spc="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(письмо</a:t>
            </a:r>
            <a:r>
              <a:rPr kumimoji="0" sz="1500" b="0" i="0" u="none" strike="noStrike" kern="0" cap="none" spc="-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от</a:t>
            </a:r>
            <a:r>
              <a:rPr kumimoji="0" sz="1500" b="0" i="0" u="none" strike="noStrike" kern="0" cap="none" spc="-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-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14</a:t>
            </a:r>
            <a:r>
              <a:rPr kumimoji="0" sz="1500" b="0" i="0" u="none" strike="noStrike" kern="0" cap="none" spc="-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августа</a:t>
            </a: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2700" marR="0" lvl="0" indent="0" algn="l" defTabSz="914400" rtl="0" eaLnBrk="1" fontAlgn="auto" latinLnBrk="0" hangingPunct="1"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2025</a:t>
            </a:r>
            <a:r>
              <a:rPr kumimoji="0" sz="1500" b="0" i="0" u="none" strike="noStrike" kern="0" cap="none" spc="-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-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г.</a:t>
            </a:r>
            <a:r>
              <a:rPr kumimoji="0" sz="1500" b="0" i="0" u="none" strike="noStrike" kern="0" cap="none" spc="-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№</a:t>
            </a:r>
            <a:r>
              <a:rPr kumimoji="0" sz="1600" b="1" i="0" u="none" strike="noStrike" kern="0" cap="none" spc="-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ОК-2287/03</a:t>
            </a:r>
            <a:r>
              <a:rPr kumimoji="0" sz="1500" b="0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603997" y="1331467"/>
            <a:ext cx="3368675" cy="70802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5080" lvl="0" indent="-635" algn="ctr" defTabSz="914400" rtl="0" eaLnBrk="1" fontAlgn="auto" latinLnBrk="0" hangingPunct="1">
              <a:lnSpc>
                <a:spcPts val="1730"/>
              </a:lnSpc>
              <a:spcBef>
                <a:spcPts val="3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МЕРОПРИЯТИЯ, </a:t>
            </a:r>
            <a:r>
              <a:rPr kumimoji="0" sz="1600" b="1" i="0" u="none" strike="noStrike" kern="0" cap="none" spc="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ПРОВОДИМЫЕ</a:t>
            </a:r>
            <a:r>
              <a:rPr kumimoji="0" sz="1600" b="1" i="0" u="none" strike="noStrike" kern="0" cap="none" spc="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РОССИЙСКИМ </a:t>
            </a:r>
            <a:r>
              <a:rPr kumimoji="0" sz="1600" b="1" i="0" u="none" strike="noStrike" kern="0" cap="none" spc="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ОБЩЕСТВОМ</a:t>
            </a:r>
            <a:r>
              <a:rPr kumimoji="0" sz="1600" b="1" i="0" u="none" strike="noStrike" kern="0" cap="none" spc="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«ЗНАНИЕ»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548753" y="2176672"/>
            <a:ext cx="3144520" cy="102298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Всероссийские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конкурсы: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2700" marR="415290" lvl="0" indent="0" algn="l" defTabSz="914400" rtl="0" eaLnBrk="1" fontAlgn="auto" latinLnBrk="0" hangingPunct="1">
              <a:lnSpc>
                <a:spcPts val="1510"/>
              </a:lnSpc>
              <a:spcBef>
                <a:spcPts val="6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«Лучший</a:t>
            </a:r>
            <a:r>
              <a:rPr kumimoji="0" sz="1400" b="0" i="0" u="none" strike="noStrike" kern="0" cap="none" spc="-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школьный</a:t>
            </a:r>
            <a:r>
              <a:rPr kumimoji="0" sz="1400" b="0" i="0" u="none" strike="noStrike" kern="0" cap="none" spc="-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педагог-</a:t>
            </a:r>
            <a:r>
              <a:rPr kumimoji="0" sz="1400" b="0" i="0" u="none" strike="noStrike" kern="0" cap="none" spc="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библиотекарь</a:t>
            </a:r>
            <a:r>
              <a:rPr kumimoji="0" sz="1400" b="0" i="0" u="none" strike="noStrike" kern="0" cap="none" spc="-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России»;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41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«Самая</a:t>
            </a:r>
            <a:r>
              <a:rPr kumimoji="0" sz="1400" b="0" i="0" u="none" strike="noStrike" kern="0" cap="none" spc="-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читающая</a:t>
            </a:r>
            <a:r>
              <a:rPr kumimoji="0" sz="1400" b="0" i="0" u="none" strike="noStrike" kern="0" cap="none" spc="-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3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школа</a:t>
            </a:r>
            <a:r>
              <a:rPr kumimoji="0" sz="1400" b="0" i="0" u="none" strike="noStrike" kern="0" cap="none" spc="-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России»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548753" y="3400170"/>
            <a:ext cx="2433320" cy="4318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51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Чтецкие</a:t>
            </a:r>
            <a:r>
              <a:rPr kumimoji="0" sz="1400" b="1" i="0" u="none" strike="noStrike" kern="0" cap="none" spc="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1" i="0" u="none" strike="noStrike" kern="0" cap="none" spc="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программы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1" i="0" u="none" strike="noStrike" kern="0" cap="none" spc="-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для </a:t>
            </a:r>
            <a:r>
              <a:rPr kumimoji="0" sz="1400" b="1" i="0" u="none" strike="noStrike" kern="0" cap="none" spc="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школьников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548753" y="4032884"/>
            <a:ext cx="2613660" cy="4318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ts val="1510"/>
              </a:lnSpc>
              <a:spcBef>
                <a:spcPts val="2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Международный</a:t>
            </a:r>
            <a:r>
              <a:rPr kumimoji="0" sz="1400" b="1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форум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школьных</a:t>
            </a:r>
            <a:r>
              <a:rPr kumimoji="0" sz="1400" b="1" i="0" u="none" strike="noStrike" kern="0" cap="none" spc="21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1" i="0" u="none" strike="noStrike" kern="0" cap="none" spc="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библиотекарей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6587235" y="1740738"/>
            <a:ext cx="5003800" cy="3131820"/>
            <a:chOff x="6587235" y="1740738"/>
            <a:chExt cx="5003800" cy="3131820"/>
          </a:xfrm>
        </p:grpSpPr>
        <p:sp>
          <p:nvSpPr>
            <p:cNvPr id="13" name="object 13"/>
            <p:cNvSpPr/>
            <p:nvPr/>
          </p:nvSpPr>
          <p:spPr>
            <a:xfrm>
              <a:off x="10524744" y="3806444"/>
              <a:ext cx="1066165" cy="1066165"/>
            </a:xfrm>
            <a:custGeom>
              <a:avLst/>
              <a:gdLst/>
              <a:ahLst/>
              <a:cxnLst/>
              <a:rect l="l" t="t" r="r" b="b"/>
              <a:pathLst>
                <a:path w="1066165" h="1066164">
                  <a:moveTo>
                    <a:pt x="940942" y="0"/>
                  </a:moveTo>
                  <a:lnTo>
                    <a:pt x="124840" y="0"/>
                  </a:lnTo>
                  <a:lnTo>
                    <a:pt x="76241" y="9828"/>
                  </a:lnTo>
                  <a:lnTo>
                    <a:pt x="36560" y="36623"/>
                  </a:lnTo>
                  <a:lnTo>
                    <a:pt x="9808" y="76348"/>
                  </a:lnTo>
                  <a:lnTo>
                    <a:pt x="0" y="124967"/>
                  </a:lnTo>
                  <a:lnTo>
                    <a:pt x="0" y="941069"/>
                  </a:lnTo>
                  <a:lnTo>
                    <a:pt x="9808" y="989669"/>
                  </a:lnTo>
                  <a:lnTo>
                    <a:pt x="36560" y="1029350"/>
                  </a:lnTo>
                  <a:lnTo>
                    <a:pt x="76241" y="1056102"/>
                  </a:lnTo>
                  <a:lnTo>
                    <a:pt x="124840" y="1065910"/>
                  </a:lnTo>
                  <a:lnTo>
                    <a:pt x="940942" y="1065910"/>
                  </a:lnTo>
                  <a:lnTo>
                    <a:pt x="989542" y="1056102"/>
                  </a:lnTo>
                  <a:lnTo>
                    <a:pt x="1029223" y="1029350"/>
                  </a:lnTo>
                  <a:lnTo>
                    <a:pt x="1055975" y="989669"/>
                  </a:lnTo>
                  <a:lnTo>
                    <a:pt x="1065783" y="941069"/>
                  </a:lnTo>
                  <a:lnTo>
                    <a:pt x="1065783" y="124967"/>
                  </a:lnTo>
                  <a:lnTo>
                    <a:pt x="1055975" y="76348"/>
                  </a:lnTo>
                  <a:lnTo>
                    <a:pt x="1029223" y="36623"/>
                  </a:lnTo>
                  <a:lnTo>
                    <a:pt x="989542" y="9828"/>
                  </a:lnTo>
                  <a:lnTo>
                    <a:pt x="940942" y="0"/>
                  </a:lnTo>
                  <a:close/>
                </a:path>
              </a:pathLst>
            </a:custGeom>
            <a:solidFill>
              <a:srgbClr val="8897E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3738" y="3885564"/>
              <a:ext cx="907795" cy="90779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06793" y="1740738"/>
              <a:ext cx="721918" cy="72191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87235" y="3284550"/>
              <a:ext cx="721918" cy="721918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1687682" y="6322872"/>
            <a:ext cx="1898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90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21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85163" y="1129528"/>
            <a:ext cx="1040130" cy="1040130"/>
            <a:chOff x="984211" y="1576832"/>
            <a:chExt cx="1040130" cy="1040130"/>
          </a:xfrm>
        </p:grpSpPr>
        <p:sp>
          <p:nvSpPr>
            <p:cNvPr id="19" name="object 19"/>
            <p:cNvSpPr/>
            <p:nvPr/>
          </p:nvSpPr>
          <p:spPr>
            <a:xfrm>
              <a:off x="990561" y="1583182"/>
              <a:ext cx="1027430" cy="1027430"/>
            </a:xfrm>
            <a:custGeom>
              <a:avLst/>
              <a:gdLst/>
              <a:ahLst/>
              <a:cxnLst/>
              <a:rect l="l" t="t" r="r" b="b"/>
              <a:pathLst>
                <a:path w="1027430" h="1027430">
                  <a:moveTo>
                    <a:pt x="922693" y="0"/>
                  </a:moveTo>
                  <a:lnTo>
                    <a:pt x="104381" y="0"/>
                  </a:lnTo>
                  <a:lnTo>
                    <a:pt x="63752" y="8201"/>
                  </a:lnTo>
                  <a:lnTo>
                    <a:pt x="30573" y="30559"/>
                  </a:lnTo>
                  <a:lnTo>
                    <a:pt x="8203" y="63704"/>
                  </a:lnTo>
                  <a:lnTo>
                    <a:pt x="0" y="104266"/>
                  </a:lnTo>
                  <a:lnTo>
                    <a:pt x="0" y="922654"/>
                  </a:lnTo>
                  <a:lnTo>
                    <a:pt x="8203" y="963217"/>
                  </a:lnTo>
                  <a:lnTo>
                    <a:pt x="30573" y="996362"/>
                  </a:lnTo>
                  <a:lnTo>
                    <a:pt x="63752" y="1018720"/>
                  </a:lnTo>
                  <a:lnTo>
                    <a:pt x="104381" y="1026921"/>
                  </a:lnTo>
                  <a:lnTo>
                    <a:pt x="922693" y="1026921"/>
                  </a:lnTo>
                  <a:lnTo>
                    <a:pt x="963309" y="1018720"/>
                  </a:lnTo>
                  <a:lnTo>
                    <a:pt x="996448" y="996362"/>
                  </a:lnTo>
                  <a:lnTo>
                    <a:pt x="1018776" y="963217"/>
                  </a:lnTo>
                  <a:lnTo>
                    <a:pt x="1026960" y="922654"/>
                  </a:lnTo>
                  <a:lnTo>
                    <a:pt x="1026960" y="104266"/>
                  </a:lnTo>
                  <a:lnTo>
                    <a:pt x="1018776" y="63704"/>
                  </a:lnTo>
                  <a:lnTo>
                    <a:pt x="996448" y="30559"/>
                  </a:lnTo>
                  <a:lnTo>
                    <a:pt x="963309" y="8201"/>
                  </a:lnTo>
                  <a:lnTo>
                    <a:pt x="922693" y="0"/>
                  </a:lnTo>
                  <a:close/>
                </a:path>
              </a:pathLst>
            </a:custGeom>
            <a:solidFill>
              <a:srgbClr val="8897E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990561" y="1583182"/>
              <a:ext cx="1027430" cy="1027430"/>
            </a:xfrm>
            <a:custGeom>
              <a:avLst/>
              <a:gdLst/>
              <a:ahLst/>
              <a:cxnLst/>
              <a:rect l="l" t="t" r="r" b="b"/>
              <a:pathLst>
                <a:path w="1027430" h="1027430">
                  <a:moveTo>
                    <a:pt x="0" y="104266"/>
                  </a:moveTo>
                  <a:lnTo>
                    <a:pt x="8203" y="63704"/>
                  </a:lnTo>
                  <a:lnTo>
                    <a:pt x="30573" y="30559"/>
                  </a:lnTo>
                  <a:lnTo>
                    <a:pt x="63752" y="8201"/>
                  </a:lnTo>
                  <a:lnTo>
                    <a:pt x="104381" y="0"/>
                  </a:lnTo>
                  <a:lnTo>
                    <a:pt x="922693" y="0"/>
                  </a:lnTo>
                  <a:lnTo>
                    <a:pt x="963309" y="8201"/>
                  </a:lnTo>
                  <a:lnTo>
                    <a:pt x="996448" y="30559"/>
                  </a:lnTo>
                  <a:lnTo>
                    <a:pt x="1018776" y="63704"/>
                  </a:lnTo>
                  <a:lnTo>
                    <a:pt x="1026960" y="104266"/>
                  </a:lnTo>
                  <a:lnTo>
                    <a:pt x="1026960" y="922654"/>
                  </a:lnTo>
                  <a:lnTo>
                    <a:pt x="1018776" y="963217"/>
                  </a:lnTo>
                  <a:lnTo>
                    <a:pt x="996448" y="996362"/>
                  </a:lnTo>
                  <a:lnTo>
                    <a:pt x="963309" y="1018720"/>
                  </a:lnTo>
                  <a:lnTo>
                    <a:pt x="922693" y="1026921"/>
                  </a:lnTo>
                  <a:lnTo>
                    <a:pt x="104381" y="1026921"/>
                  </a:lnTo>
                  <a:lnTo>
                    <a:pt x="63752" y="1018720"/>
                  </a:lnTo>
                  <a:lnTo>
                    <a:pt x="30573" y="996362"/>
                  </a:lnTo>
                  <a:lnTo>
                    <a:pt x="8203" y="963217"/>
                  </a:lnTo>
                  <a:lnTo>
                    <a:pt x="0" y="922654"/>
                  </a:lnTo>
                  <a:lnTo>
                    <a:pt x="0" y="104266"/>
                  </a:lnTo>
                  <a:close/>
                </a:path>
              </a:pathLst>
            </a:custGeom>
            <a:ln w="12700">
              <a:solidFill>
                <a:srgbClr val="929AE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4729" y="1657350"/>
              <a:ext cx="878624" cy="878586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2118425" y="2253065"/>
            <a:ext cx="4257989" cy="1296252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lvl="0" indent="0" algn="l" defTabSz="914400" rtl="0" eaLnBrk="1" fontAlgn="auto" latinLnBrk="0" hangingPunct="1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Перечень</a:t>
            </a:r>
            <a:r>
              <a:rPr kumimoji="0" sz="1500" b="1" i="0" u="none" strike="noStrike" kern="0" cap="none" spc="2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произведений</a:t>
            </a:r>
            <a:r>
              <a:rPr kumimoji="0" sz="1500" b="1" i="0" u="none" strike="noStrike" kern="0" cap="none" spc="2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1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патриотической </a:t>
            </a:r>
            <a:r>
              <a:rPr kumimoji="0" sz="1500" b="0" i="0" u="none" strike="noStrike" kern="0" cap="none" spc="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направленности,</a:t>
            </a:r>
            <a:r>
              <a:rPr kumimoji="0" sz="15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созданных</a:t>
            </a:r>
            <a:r>
              <a:rPr kumimoji="0" sz="1500" b="0" i="0" u="none" strike="noStrike" kern="0" cap="none" spc="-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современными </a:t>
            </a:r>
            <a:r>
              <a:rPr kumimoji="0" sz="1500" b="0" i="0" u="none" strike="noStrike" kern="0" cap="none" spc="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писателями,</a:t>
            </a:r>
            <a:r>
              <a:rPr kumimoji="0" sz="1500" b="0" i="0" u="none" strike="noStrike" kern="0" cap="none" spc="-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для</a:t>
            </a:r>
            <a:r>
              <a:rPr kumimoji="0" sz="1500" b="0" i="0" u="none" strike="noStrike" kern="0" cap="none" spc="-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включения</a:t>
            </a:r>
            <a:r>
              <a:rPr kumimoji="0" sz="1500" b="0" i="0" u="none" strike="noStrike" kern="0" cap="none" spc="-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</a:t>
            </a:r>
            <a:r>
              <a:rPr kumimoji="0" sz="1500" b="0" i="0" u="none" strike="noStrike" kern="0" cap="none" spc="-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списки </a:t>
            </a:r>
            <a:r>
              <a:rPr kumimoji="0" sz="1500" b="0" i="0" u="none" strike="noStrike" kern="0" cap="none" spc="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рекомендованных</a:t>
            </a:r>
            <a:r>
              <a:rPr kumimoji="0" sz="1500" b="0" i="0" u="none" strike="noStrike" kern="0" cap="none" spc="-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произведений</a:t>
            </a:r>
            <a:r>
              <a:rPr kumimoji="0" sz="1500" b="0" i="0" u="none" strike="noStrike" kern="0" cap="none" spc="-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для </a:t>
            </a:r>
            <a:r>
              <a:rPr kumimoji="0" sz="1500" b="0" i="0" u="none" strike="noStrike" kern="0" cap="none" spc="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внеклассного</a:t>
            </a:r>
            <a:r>
              <a:rPr kumimoji="0" sz="1500" b="0" i="0" u="none" strike="noStrike" kern="0" cap="none" spc="-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чтения</a:t>
            </a:r>
            <a:r>
              <a:rPr kumimoji="0" sz="1500" b="0" i="0" u="none" strike="noStrike" kern="0" cap="none" spc="-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(письмо</a:t>
            </a:r>
            <a:r>
              <a:rPr kumimoji="0" sz="1500" b="0" i="0" u="none" strike="noStrike" kern="0" cap="none" spc="-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от</a:t>
            </a:r>
            <a:r>
              <a:rPr kumimoji="0" sz="1500" b="0" i="0" u="none" strike="noStrike" kern="0" cap="none" spc="-1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-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14</a:t>
            </a:r>
            <a:r>
              <a:rPr kumimoji="0" sz="1500" b="0" i="0" u="none" strike="noStrike" kern="0" cap="none" spc="-1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августа </a:t>
            </a:r>
            <a:r>
              <a: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2025</a:t>
            </a:r>
            <a:r>
              <a:rPr kumimoji="0" sz="1500" b="0" i="0" u="none" strike="noStrike" kern="0" cap="none" spc="-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-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г.</a:t>
            </a:r>
            <a:r>
              <a:rPr kumimoji="0" sz="1500" b="0" i="0" u="none" strike="noStrike" kern="0" cap="none" spc="-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№</a:t>
            </a:r>
            <a:r>
              <a:rPr kumimoji="0" sz="1600" b="1" i="0" u="none" strike="noStrike" kern="0" cap="none" spc="-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ОК-2287/03</a:t>
            </a:r>
            <a:r>
              <a:rPr kumimoji="0" sz="1500" b="0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)</a:t>
            </a:r>
          </a:p>
        </p:txBody>
      </p:sp>
      <p:grpSp>
        <p:nvGrpSpPr>
          <p:cNvPr id="23" name="object 23"/>
          <p:cNvGrpSpPr/>
          <p:nvPr/>
        </p:nvGrpSpPr>
        <p:grpSpPr>
          <a:xfrm>
            <a:off x="1006984" y="2358135"/>
            <a:ext cx="1042035" cy="1042035"/>
            <a:chOff x="984211" y="3003295"/>
            <a:chExt cx="1042035" cy="1042035"/>
          </a:xfrm>
        </p:grpSpPr>
        <p:sp>
          <p:nvSpPr>
            <p:cNvPr id="24" name="object 24"/>
            <p:cNvSpPr/>
            <p:nvPr/>
          </p:nvSpPr>
          <p:spPr>
            <a:xfrm>
              <a:off x="990561" y="3009645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5" h="1029335">
                  <a:moveTo>
                    <a:pt x="924217" y="0"/>
                  </a:moveTo>
                  <a:lnTo>
                    <a:pt x="104559" y="0"/>
                  </a:lnTo>
                  <a:lnTo>
                    <a:pt x="63859" y="8205"/>
                  </a:lnTo>
                  <a:lnTo>
                    <a:pt x="30624" y="30591"/>
                  </a:lnTo>
                  <a:lnTo>
                    <a:pt x="8216" y="63811"/>
                  </a:lnTo>
                  <a:lnTo>
                    <a:pt x="0" y="104520"/>
                  </a:lnTo>
                  <a:lnTo>
                    <a:pt x="0" y="924178"/>
                  </a:lnTo>
                  <a:lnTo>
                    <a:pt x="8216" y="964908"/>
                  </a:lnTo>
                  <a:lnTo>
                    <a:pt x="30624" y="998172"/>
                  </a:lnTo>
                  <a:lnTo>
                    <a:pt x="63859" y="1020601"/>
                  </a:lnTo>
                  <a:lnTo>
                    <a:pt x="104559" y="1028826"/>
                  </a:lnTo>
                  <a:lnTo>
                    <a:pt x="924217" y="1028826"/>
                  </a:lnTo>
                  <a:lnTo>
                    <a:pt x="964946" y="1020601"/>
                  </a:lnTo>
                  <a:lnTo>
                    <a:pt x="998210" y="998172"/>
                  </a:lnTo>
                  <a:lnTo>
                    <a:pt x="1020639" y="964908"/>
                  </a:lnTo>
                  <a:lnTo>
                    <a:pt x="1028865" y="924178"/>
                  </a:lnTo>
                  <a:lnTo>
                    <a:pt x="1028865" y="104520"/>
                  </a:lnTo>
                  <a:lnTo>
                    <a:pt x="1020639" y="63811"/>
                  </a:lnTo>
                  <a:lnTo>
                    <a:pt x="998210" y="30591"/>
                  </a:lnTo>
                  <a:lnTo>
                    <a:pt x="964946" y="8205"/>
                  </a:lnTo>
                  <a:lnTo>
                    <a:pt x="924217" y="0"/>
                  </a:lnTo>
                  <a:close/>
                </a:path>
              </a:pathLst>
            </a:custGeom>
            <a:solidFill>
              <a:srgbClr val="8897E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990561" y="3009645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5" h="1029335">
                  <a:moveTo>
                    <a:pt x="0" y="104520"/>
                  </a:moveTo>
                  <a:lnTo>
                    <a:pt x="8216" y="63811"/>
                  </a:lnTo>
                  <a:lnTo>
                    <a:pt x="30624" y="30591"/>
                  </a:lnTo>
                  <a:lnTo>
                    <a:pt x="63859" y="8205"/>
                  </a:lnTo>
                  <a:lnTo>
                    <a:pt x="104559" y="0"/>
                  </a:lnTo>
                  <a:lnTo>
                    <a:pt x="924217" y="0"/>
                  </a:lnTo>
                  <a:lnTo>
                    <a:pt x="964946" y="8205"/>
                  </a:lnTo>
                  <a:lnTo>
                    <a:pt x="998210" y="30591"/>
                  </a:lnTo>
                  <a:lnTo>
                    <a:pt x="1020639" y="63811"/>
                  </a:lnTo>
                  <a:lnTo>
                    <a:pt x="1028865" y="104520"/>
                  </a:lnTo>
                  <a:lnTo>
                    <a:pt x="1028865" y="924178"/>
                  </a:lnTo>
                  <a:lnTo>
                    <a:pt x="1020639" y="964908"/>
                  </a:lnTo>
                  <a:lnTo>
                    <a:pt x="998210" y="998172"/>
                  </a:lnTo>
                  <a:lnTo>
                    <a:pt x="964946" y="1020601"/>
                  </a:lnTo>
                  <a:lnTo>
                    <a:pt x="924217" y="1028826"/>
                  </a:lnTo>
                  <a:lnTo>
                    <a:pt x="104559" y="1028826"/>
                  </a:lnTo>
                  <a:lnTo>
                    <a:pt x="63859" y="1020601"/>
                  </a:lnTo>
                  <a:lnTo>
                    <a:pt x="30624" y="998172"/>
                  </a:lnTo>
                  <a:lnTo>
                    <a:pt x="8216" y="964908"/>
                  </a:lnTo>
                  <a:lnTo>
                    <a:pt x="0" y="924178"/>
                  </a:lnTo>
                  <a:lnTo>
                    <a:pt x="0" y="104520"/>
                  </a:lnTo>
                  <a:close/>
                </a:path>
              </a:pathLst>
            </a:custGeom>
            <a:ln w="12700">
              <a:solidFill>
                <a:srgbClr val="929AE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6317" y="3085337"/>
              <a:ext cx="877290" cy="877316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2256183" y="5313525"/>
            <a:ext cx="8830409" cy="1420261"/>
          </a:xfrm>
          <a:prstGeom prst="rect">
            <a:avLst/>
          </a:prstGeom>
        </p:spPr>
        <p:txBody>
          <a:bodyPr vert="horz" wrap="square" lIns="0" tIns="635" rIns="0" bIns="0" rtlCol="0">
            <a:spAutoFit/>
          </a:bodyPr>
          <a:lstStyle/>
          <a:p>
            <a:pPr marL="12700" marR="5080" lvl="0" indent="3175" algn="l" defTabSz="914400" rtl="0" eaLnBrk="1" fontAlgn="auto" latinLnBrk="0" hangingPunct="1">
              <a:lnSpc>
                <a:spcPct val="105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0" cap="none" spc="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Проанализировать</a:t>
            </a:r>
            <a:r>
              <a:rPr kumimoji="0" sz="1500" b="1" i="0" u="none" strike="noStrike" kern="0" cap="none" spc="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школьные</a:t>
            </a:r>
            <a:r>
              <a: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1" i="0" u="none" strike="noStrike" kern="0" cap="none" spc="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библиотечные</a:t>
            </a:r>
            <a:r>
              <a:rPr kumimoji="0" sz="1500" b="1" i="0" u="none" strike="noStrike" kern="0" cap="none" spc="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1" i="0" u="none" strike="noStrike" kern="0" cap="none" spc="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фонды</a:t>
            </a:r>
            <a:r>
              <a:rPr kumimoji="0" sz="1500" b="1" i="0" u="none" strike="noStrike" kern="0" cap="none" spc="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на</a:t>
            </a:r>
            <a:r>
              <a: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предмет</a:t>
            </a:r>
            <a:r>
              <a:rPr kumimoji="0" sz="1500" b="0" i="0" u="none" strike="noStrike" kern="0" cap="none" spc="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наличия художественной</a:t>
            </a:r>
            <a:r>
              <a:rPr kumimoji="0" sz="1500" b="0" i="0" u="none" strike="noStrike" kern="0" cap="none" spc="-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литературы</a:t>
            </a:r>
            <a:r>
              <a:rPr kumimoji="0" sz="1500" b="0" i="0" u="none" strike="noStrike" kern="0" cap="none" spc="-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патриотической</a:t>
            </a:r>
            <a:r>
              <a:rPr kumimoji="0" sz="1500" b="0" i="0" u="none" strike="noStrike" kern="0" cap="none" spc="-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направленности</a:t>
            </a:r>
            <a:r>
              <a:rPr kumimoji="0" sz="1500" b="0" i="0" u="none" strike="noStrike" kern="0" cap="none" spc="-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современных</a:t>
            </a:r>
            <a:r>
              <a:rPr kumimoji="0" sz="1500" b="0" i="0" u="none" strike="noStrike" kern="0" cap="none" spc="-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авторов </a:t>
            </a:r>
            <a:r>
              <a:rPr kumimoji="0" sz="1500" b="0" i="0" u="none" strike="noStrike" kern="0" cap="none" spc="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Активизировать</a:t>
            </a:r>
            <a:r>
              <a:rPr kumimoji="0" sz="1500" b="0" i="0" u="none" strike="noStrike" kern="0" cap="none" spc="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1" i="0" u="none" strike="noStrike" kern="0" cap="none" spc="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деятельность</a:t>
            </a:r>
            <a:r>
              <a:rPr kumimoji="0" sz="1500" b="1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1" i="0" u="none" strike="noStrike" kern="0" cap="none" spc="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школьных</a:t>
            </a:r>
            <a:r>
              <a:rPr kumimoji="0" sz="1500" b="1" i="0" u="none" strike="noStrike" kern="0" cap="none" spc="1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1" i="0" u="none" strike="noStrike" kern="0" cap="none" spc="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библиотек</a:t>
            </a:r>
            <a:r>
              <a:rPr kumimoji="0" sz="1500" b="0" i="0" u="none" strike="noStrike" kern="0" cap="none" spc="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,</a:t>
            </a:r>
            <a:r>
              <a:rPr kumimoji="0" sz="1500" b="0" i="0" u="none" strike="noStrike" kern="0" cap="none" spc="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обеспечить</a:t>
            </a:r>
            <a:r>
              <a:rPr kumimoji="0" sz="1500" b="0" i="0" u="none" strike="noStrike" kern="0" cap="none" spc="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включенность</a:t>
            </a:r>
            <a:endParaRPr kumimoji="0" sz="15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</a:t>
            </a:r>
            <a:r>
              <a:rPr kumimoji="0" sz="1500" b="0" i="0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20" normalizeH="0" baseline="0" noProof="0" dirty="0" err="1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федеральные</a:t>
            </a:r>
            <a:r>
              <a:rPr kumimoji="0" sz="1500" b="0" i="0" u="none" strike="noStrike" kern="0" cap="none" spc="-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500" b="0" i="0" u="none" strike="noStrike" kern="0" cap="none" spc="1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мероприятия</a:t>
            </a:r>
            <a:endParaRPr kumimoji="0" lang="ru-RU" sz="1500" b="0" i="0" u="none" strike="noStrike" kern="0" cap="none" spc="135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00" b="1" kern="0" spc="135" dirty="0">
                <a:solidFill>
                  <a:srgbClr val="000D95"/>
                </a:solidFill>
                <a:latin typeface="Tahoma" panose="020B0604030504040204"/>
                <a:cs typeface="Tahoma" panose="020B0604030504040204"/>
              </a:rPr>
              <a:t>Учитывать </a:t>
            </a:r>
            <a:r>
              <a:rPr lang="ru-RU" sz="1500" kern="0" spc="135" dirty="0">
                <a:solidFill>
                  <a:srgbClr val="000D95"/>
                </a:solidFill>
                <a:latin typeface="Tahoma" panose="020B0604030504040204"/>
                <a:cs typeface="Tahoma" panose="020B0604030504040204"/>
              </a:rPr>
              <a:t>при формировании фондов  школьных библиотек изменения в </a:t>
            </a:r>
            <a:r>
              <a:rPr lang="ru-RU" sz="1500" b="1" kern="0" spc="135" dirty="0">
                <a:solidFill>
                  <a:srgbClr val="000D95"/>
                </a:solidFill>
                <a:latin typeface="Tahoma" panose="020B0604030504040204"/>
                <a:cs typeface="Tahoma" panose="020B0604030504040204"/>
              </a:rPr>
              <a:t>ФПУ</a:t>
            </a:r>
            <a:endParaRPr kumimoji="0" lang="ru-RU" sz="1500" b="1" i="0" u="none" strike="noStrike" kern="0" cap="none" spc="135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500" b="0" i="0" u="none" strike="noStrike" kern="0" cap="none" spc="135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344191" y="4991153"/>
            <a:ext cx="1634845" cy="313547"/>
          </a:xfrm>
          <a:prstGeom prst="rect">
            <a:avLst/>
          </a:prstGeom>
          <a:solidFill>
            <a:srgbClr val="FFFFFF">
              <a:alpha val="59999"/>
            </a:srgbClr>
          </a:solidFill>
        </p:spPr>
        <p:txBody>
          <a:bodyPr vert="horz" wrap="square" lIns="0" tIns="36195" rIns="0" bIns="0" rtlCol="0">
            <a:spAutoFit/>
          </a:bodyPr>
          <a:lstStyle/>
          <a:p>
            <a:pPr marL="214630" marR="0" lvl="0" indent="0" algn="l" defTabSz="914400" rtl="0" eaLnBrk="1" fontAlgn="auto" latinLnBrk="0" hangingPunct="1">
              <a:lnSpc>
                <a:spcPct val="100000"/>
              </a:lnSpc>
              <a:spcBef>
                <a:spcPts val="2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ЗАДАЧА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</p:txBody>
      </p:sp>
      <p:pic>
        <p:nvPicPr>
          <p:cNvPr id="29" name="object 2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001547" y="5098097"/>
            <a:ext cx="1342644" cy="130657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412F94D-77CA-ACF8-925C-A89B2F715D14}"/>
              </a:ext>
            </a:extLst>
          </p:cNvPr>
          <p:cNvSpPr txBox="1"/>
          <p:nvPr/>
        </p:nvSpPr>
        <p:spPr>
          <a:xfrm>
            <a:off x="2042669" y="3750494"/>
            <a:ext cx="48848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kern="0" spc="80" dirty="0">
                <a:solidFill>
                  <a:srgbClr val="000D95"/>
                </a:solidFill>
                <a:latin typeface="Tahoma" panose="020B0604030504040204"/>
                <a:cs typeface="Tahoma" panose="020B0604030504040204"/>
              </a:rPr>
              <a:t>Приказ</a:t>
            </a:r>
            <a:r>
              <a:rPr lang="ru-RU" sz="1500" kern="0" spc="80" dirty="0">
                <a:solidFill>
                  <a:srgbClr val="000D95"/>
                </a:solidFill>
                <a:latin typeface="Tahoma" panose="020B0604030504040204"/>
                <a:cs typeface="Tahoma" panose="020B0604030504040204"/>
              </a:rPr>
              <a:t> Министерства просвещения </a:t>
            </a:r>
          </a:p>
          <a:p>
            <a:r>
              <a:rPr lang="ru-RU" sz="1500" kern="0" spc="80" dirty="0">
                <a:solidFill>
                  <a:srgbClr val="000D95"/>
                </a:solidFill>
                <a:latin typeface="Tahoma" panose="020B0604030504040204"/>
                <a:cs typeface="Tahoma" panose="020B0604030504040204"/>
              </a:rPr>
              <a:t>Российской Федерации от 22.06.2026 № 436 (ФПУ)</a:t>
            </a:r>
          </a:p>
        </p:txBody>
      </p:sp>
      <p:grpSp>
        <p:nvGrpSpPr>
          <p:cNvPr id="32" name="object 23">
            <a:extLst>
              <a:ext uri="{FF2B5EF4-FFF2-40B4-BE49-F238E27FC236}">
                <a16:creationId xmlns:a16="http://schemas.microsoft.com/office/drawing/2014/main" id="{21620EA9-9368-58DD-5501-621AD27EBC89}"/>
              </a:ext>
            </a:extLst>
          </p:cNvPr>
          <p:cNvGrpSpPr/>
          <p:nvPr/>
        </p:nvGrpSpPr>
        <p:grpSpPr>
          <a:xfrm>
            <a:off x="1068958" y="3651859"/>
            <a:ext cx="1029335" cy="1029335"/>
            <a:chOff x="990561" y="3009645"/>
            <a:chExt cx="1029335" cy="1029335"/>
          </a:xfrm>
        </p:grpSpPr>
        <p:sp>
          <p:nvSpPr>
            <p:cNvPr id="33" name="object 24">
              <a:extLst>
                <a:ext uri="{FF2B5EF4-FFF2-40B4-BE49-F238E27FC236}">
                  <a16:creationId xmlns:a16="http://schemas.microsoft.com/office/drawing/2014/main" id="{A44D4CB6-CF8B-F201-11BA-0E87626562E2}"/>
                </a:ext>
              </a:extLst>
            </p:cNvPr>
            <p:cNvSpPr/>
            <p:nvPr/>
          </p:nvSpPr>
          <p:spPr>
            <a:xfrm>
              <a:off x="990561" y="3009645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5" h="1029335">
                  <a:moveTo>
                    <a:pt x="924217" y="0"/>
                  </a:moveTo>
                  <a:lnTo>
                    <a:pt x="104559" y="0"/>
                  </a:lnTo>
                  <a:lnTo>
                    <a:pt x="63859" y="8205"/>
                  </a:lnTo>
                  <a:lnTo>
                    <a:pt x="30624" y="30591"/>
                  </a:lnTo>
                  <a:lnTo>
                    <a:pt x="8216" y="63811"/>
                  </a:lnTo>
                  <a:lnTo>
                    <a:pt x="0" y="104520"/>
                  </a:lnTo>
                  <a:lnTo>
                    <a:pt x="0" y="924178"/>
                  </a:lnTo>
                  <a:lnTo>
                    <a:pt x="8216" y="964908"/>
                  </a:lnTo>
                  <a:lnTo>
                    <a:pt x="30624" y="998172"/>
                  </a:lnTo>
                  <a:lnTo>
                    <a:pt x="63859" y="1020601"/>
                  </a:lnTo>
                  <a:lnTo>
                    <a:pt x="104559" y="1028826"/>
                  </a:lnTo>
                  <a:lnTo>
                    <a:pt x="924217" y="1028826"/>
                  </a:lnTo>
                  <a:lnTo>
                    <a:pt x="964946" y="1020601"/>
                  </a:lnTo>
                  <a:lnTo>
                    <a:pt x="998210" y="998172"/>
                  </a:lnTo>
                  <a:lnTo>
                    <a:pt x="1020639" y="964908"/>
                  </a:lnTo>
                  <a:lnTo>
                    <a:pt x="1028865" y="924178"/>
                  </a:lnTo>
                  <a:lnTo>
                    <a:pt x="1028865" y="104520"/>
                  </a:lnTo>
                  <a:lnTo>
                    <a:pt x="1020639" y="63811"/>
                  </a:lnTo>
                  <a:lnTo>
                    <a:pt x="998210" y="30591"/>
                  </a:lnTo>
                  <a:lnTo>
                    <a:pt x="964946" y="8205"/>
                  </a:lnTo>
                  <a:lnTo>
                    <a:pt x="924217" y="0"/>
                  </a:lnTo>
                  <a:close/>
                </a:path>
              </a:pathLst>
            </a:custGeom>
            <a:solidFill>
              <a:srgbClr val="8897E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bject 25">
              <a:extLst>
                <a:ext uri="{FF2B5EF4-FFF2-40B4-BE49-F238E27FC236}">
                  <a16:creationId xmlns:a16="http://schemas.microsoft.com/office/drawing/2014/main" id="{72B806A0-4690-8A2E-2E4E-D1A258F6D681}"/>
                </a:ext>
              </a:extLst>
            </p:cNvPr>
            <p:cNvSpPr/>
            <p:nvPr/>
          </p:nvSpPr>
          <p:spPr>
            <a:xfrm>
              <a:off x="990561" y="3009645"/>
              <a:ext cx="1029335" cy="1029335"/>
            </a:xfrm>
            <a:custGeom>
              <a:avLst/>
              <a:gdLst/>
              <a:ahLst/>
              <a:cxnLst/>
              <a:rect l="l" t="t" r="r" b="b"/>
              <a:pathLst>
                <a:path w="1029335" h="1029335">
                  <a:moveTo>
                    <a:pt x="0" y="104520"/>
                  </a:moveTo>
                  <a:lnTo>
                    <a:pt x="8216" y="63811"/>
                  </a:lnTo>
                  <a:lnTo>
                    <a:pt x="30624" y="30591"/>
                  </a:lnTo>
                  <a:lnTo>
                    <a:pt x="63859" y="8205"/>
                  </a:lnTo>
                  <a:lnTo>
                    <a:pt x="104559" y="0"/>
                  </a:lnTo>
                  <a:lnTo>
                    <a:pt x="924217" y="0"/>
                  </a:lnTo>
                  <a:lnTo>
                    <a:pt x="964946" y="8205"/>
                  </a:lnTo>
                  <a:lnTo>
                    <a:pt x="998210" y="30591"/>
                  </a:lnTo>
                  <a:lnTo>
                    <a:pt x="1020639" y="63811"/>
                  </a:lnTo>
                  <a:lnTo>
                    <a:pt x="1028865" y="104520"/>
                  </a:lnTo>
                  <a:lnTo>
                    <a:pt x="1028865" y="924178"/>
                  </a:lnTo>
                  <a:lnTo>
                    <a:pt x="1020639" y="964908"/>
                  </a:lnTo>
                  <a:lnTo>
                    <a:pt x="998210" y="998172"/>
                  </a:lnTo>
                  <a:lnTo>
                    <a:pt x="964946" y="1020601"/>
                  </a:lnTo>
                  <a:lnTo>
                    <a:pt x="924217" y="1028826"/>
                  </a:lnTo>
                  <a:lnTo>
                    <a:pt x="104559" y="1028826"/>
                  </a:lnTo>
                  <a:lnTo>
                    <a:pt x="63859" y="1020601"/>
                  </a:lnTo>
                  <a:lnTo>
                    <a:pt x="30624" y="998172"/>
                  </a:lnTo>
                  <a:lnTo>
                    <a:pt x="8216" y="964908"/>
                  </a:lnTo>
                  <a:lnTo>
                    <a:pt x="0" y="924178"/>
                  </a:lnTo>
                  <a:lnTo>
                    <a:pt x="0" y="104520"/>
                  </a:lnTo>
                  <a:close/>
                </a:path>
              </a:pathLst>
            </a:custGeom>
            <a:ln w="12700">
              <a:solidFill>
                <a:srgbClr val="929AE3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C1670055-6B3E-B825-7221-BE18F12248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1730" y="3739076"/>
            <a:ext cx="900939" cy="90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139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Изображение 30" descr="Рисунок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8583930" y="2391029"/>
            <a:ext cx="919480" cy="919480"/>
          </a:xfrm>
          <a:custGeom>
            <a:avLst/>
            <a:gdLst/>
            <a:ahLst/>
            <a:cxnLst/>
            <a:rect l="l" t="t" r="r" b="b"/>
            <a:pathLst>
              <a:path w="919479" h="919479">
                <a:moveTo>
                  <a:pt x="811276" y="0"/>
                </a:moveTo>
                <a:lnTo>
                  <a:pt x="107696" y="0"/>
                </a:lnTo>
                <a:lnTo>
                  <a:pt x="65793" y="8451"/>
                </a:lnTo>
                <a:lnTo>
                  <a:pt x="31559" y="31511"/>
                </a:lnTo>
                <a:lnTo>
                  <a:pt x="8469" y="65740"/>
                </a:lnTo>
                <a:lnTo>
                  <a:pt x="0" y="107696"/>
                </a:lnTo>
                <a:lnTo>
                  <a:pt x="0" y="811276"/>
                </a:lnTo>
                <a:lnTo>
                  <a:pt x="8469" y="853178"/>
                </a:lnTo>
                <a:lnTo>
                  <a:pt x="31559" y="887412"/>
                </a:lnTo>
                <a:lnTo>
                  <a:pt x="65793" y="910502"/>
                </a:lnTo>
                <a:lnTo>
                  <a:pt x="107696" y="918972"/>
                </a:lnTo>
                <a:lnTo>
                  <a:pt x="811276" y="918972"/>
                </a:lnTo>
                <a:lnTo>
                  <a:pt x="853178" y="910502"/>
                </a:lnTo>
                <a:lnTo>
                  <a:pt x="887412" y="887412"/>
                </a:lnTo>
                <a:lnTo>
                  <a:pt x="910502" y="853178"/>
                </a:lnTo>
                <a:lnTo>
                  <a:pt x="918972" y="811276"/>
                </a:lnTo>
                <a:lnTo>
                  <a:pt x="918972" y="107696"/>
                </a:lnTo>
                <a:lnTo>
                  <a:pt x="910502" y="65740"/>
                </a:lnTo>
                <a:lnTo>
                  <a:pt x="887412" y="31511"/>
                </a:lnTo>
                <a:lnTo>
                  <a:pt x="853178" y="8451"/>
                </a:lnTo>
                <a:lnTo>
                  <a:pt x="811276" y="0"/>
                </a:lnTo>
                <a:close/>
              </a:path>
            </a:pathLst>
          </a:custGeom>
          <a:solidFill>
            <a:srgbClr val="8897E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583930" y="3417315"/>
            <a:ext cx="919480" cy="919480"/>
          </a:xfrm>
          <a:custGeom>
            <a:avLst/>
            <a:gdLst/>
            <a:ahLst/>
            <a:cxnLst/>
            <a:rect l="l" t="t" r="r" b="b"/>
            <a:pathLst>
              <a:path w="919479" h="919479">
                <a:moveTo>
                  <a:pt x="811276" y="0"/>
                </a:moveTo>
                <a:lnTo>
                  <a:pt x="107696" y="0"/>
                </a:lnTo>
                <a:lnTo>
                  <a:pt x="65793" y="8469"/>
                </a:lnTo>
                <a:lnTo>
                  <a:pt x="31559" y="31559"/>
                </a:lnTo>
                <a:lnTo>
                  <a:pt x="8469" y="65793"/>
                </a:lnTo>
                <a:lnTo>
                  <a:pt x="0" y="107696"/>
                </a:lnTo>
                <a:lnTo>
                  <a:pt x="0" y="811276"/>
                </a:lnTo>
                <a:lnTo>
                  <a:pt x="8469" y="853178"/>
                </a:lnTo>
                <a:lnTo>
                  <a:pt x="31559" y="887412"/>
                </a:lnTo>
                <a:lnTo>
                  <a:pt x="65793" y="910502"/>
                </a:lnTo>
                <a:lnTo>
                  <a:pt x="107696" y="918972"/>
                </a:lnTo>
                <a:lnTo>
                  <a:pt x="811276" y="918972"/>
                </a:lnTo>
                <a:lnTo>
                  <a:pt x="853178" y="910502"/>
                </a:lnTo>
                <a:lnTo>
                  <a:pt x="887412" y="887412"/>
                </a:lnTo>
                <a:lnTo>
                  <a:pt x="910502" y="853178"/>
                </a:lnTo>
                <a:lnTo>
                  <a:pt x="918972" y="811276"/>
                </a:lnTo>
                <a:lnTo>
                  <a:pt x="918972" y="107696"/>
                </a:lnTo>
                <a:lnTo>
                  <a:pt x="910502" y="65793"/>
                </a:lnTo>
                <a:lnTo>
                  <a:pt x="887412" y="31559"/>
                </a:lnTo>
                <a:lnTo>
                  <a:pt x="853178" y="8469"/>
                </a:lnTo>
                <a:lnTo>
                  <a:pt x="811276" y="0"/>
                </a:lnTo>
                <a:close/>
              </a:path>
            </a:pathLst>
          </a:custGeom>
          <a:solidFill>
            <a:srgbClr val="8897E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583930" y="2738500"/>
            <a:ext cx="3608070" cy="4119879"/>
            <a:chOff x="8583930" y="2738500"/>
            <a:chExt cx="3608070" cy="4119879"/>
          </a:xfrm>
        </p:grpSpPr>
        <p:sp>
          <p:nvSpPr>
            <p:cNvPr id="5" name="object 5"/>
            <p:cNvSpPr/>
            <p:nvPr/>
          </p:nvSpPr>
          <p:spPr>
            <a:xfrm>
              <a:off x="8583930" y="4526787"/>
              <a:ext cx="919480" cy="1877060"/>
            </a:xfrm>
            <a:custGeom>
              <a:avLst/>
              <a:gdLst/>
              <a:ahLst/>
              <a:cxnLst/>
              <a:rect l="l" t="t" r="r" b="b"/>
              <a:pathLst>
                <a:path w="919479" h="1877060">
                  <a:moveTo>
                    <a:pt x="918972" y="1065796"/>
                  </a:moveTo>
                  <a:lnTo>
                    <a:pt x="910501" y="1023899"/>
                  </a:lnTo>
                  <a:lnTo>
                    <a:pt x="887412" y="989660"/>
                  </a:lnTo>
                  <a:lnTo>
                    <a:pt x="853173" y="966558"/>
                  </a:lnTo>
                  <a:lnTo>
                    <a:pt x="811276" y="958088"/>
                  </a:lnTo>
                  <a:lnTo>
                    <a:pt x="107696" y="958088"/>
                  </a:lnTo>
                  <a:lnTo>
                    <a:pt x="65786" y="966558"/>
                  </a:lnTo>
                  <a:lnTo>
                    <a:pt x="31559" y="989660"/>
                  </a:lnTo>
                  <a:lnTo>
                    <a:pt x="8458" y="1023899"/>
                  </a:lnTo>
                  <a:lnTo>
                    <a:pt x="0" y="1065796"/>
                  </a:lnTo>
                  <a:lnTo>
                    <a:pt x="0" y="1769389"/>
                  </a:lnTo>
                  <a:lnTo>
                    <a:pt x="8458" y="1811312"/>
                  </a:lnTo>
                  <a:lnTo>
                    <a:pt x="31559" y="1845538"/>
                  </a:lnTo>
                  <a:lnTo>
                    <a:pt x="65786" y="1868601"/>
                  </a:lnTo>
                  <a:lnTo>
                    <a:pt x="107696" y="1877060"/>
                  </a:lnTo>
                  <a:lnTo>
                    <a:pt x="811276" y="1877060"/>
                  </a:lnTo>
                  <a:lnTo>
                    <a:pt x="853173" y="1868601"/>
                  </a:lnTo>
                  <a:lnTo>
                    <a:pt x="887412" y="1845538"/>
                  </a:lnTo>
                  <a:lnTo>
                    <a:pt x="910501" y="1811312"/>
                  </a:lnTo>
                  <a:lnTo>
                    <a:pt x="918972" y="1769389"/>
                  </a:lnTo>
                  <a:lnTo>
                    <a:pt x="918972" y="1065796"/>
                  </a:lnTo>
                  <a:close/>
                </a:path>
                <a:path w="919479" h="1877060">
                  <a:moveTo>
                    <a:pt x="918972" y="107696"/>
                  </a:moveTo>
                  <a:lnTo>
                    <a:pt x="910501" y="65798"/>
                  </a:lnTo>
                  <a:lnTo>
                    <a:pt x="887412" y="31559"/>
                  </a:lnTo>
                  <a:lnTo>
                    <a:pt x="853173" y="8470"/>
                  </a:lnTo>
                  <a:lnTo>
                    <a:pt x="811276" y="0"/>
                  </a:lnTo>
                  <a:lnTo>
                    <a:pt x="107696" y="0"/>
                  </a:lnTo>
                  <a:lnTo>
                    <a:pt x="65786" y="8470"/>
                  </a:lnTo>
                  <a:lnTo>
                    <a:pt x="31559" y="31559"/>
                  </a:lnTo>
                  <a:lnTo>
                    <a:pt x="8458" y="65798"/>
                  </a:lnTo>
                  <a:lnTo>
                    <a:pt x="0" y="107696"/>
                  </a:lnTo>
                  <a:lnTo>
                    <a:pt x="0" y="811276"/>
                  </a:lnTo>
                  <a:lnTo>
                    <a:pt x="8458" y="853236"/>
                  </a:lnTo>
                  <a:lnTo>
                    <a:pt x="31559" y="887463"/>
                  </a:lnTo>
                  <a:lnTo>
                    <a:pt x="65786" y="910526"/>
                  </a:lnTo>
                  <a:lnTo>
                    <a:pt x="107696" y="918972"/>
                  </a:lnTo>
                  <a:lnTo>
                    <a:pt x="811276" y="918972"/>
                  </a:lnTo>
                  <a:lnTo>
                    <a:pt x="853173" y="910526"/>
                  </a:lnTo>
                  <a:lnTo>
                    <a:pt x="887412" y="887463"/>
                  </a:lnTo>
                  <a:lnTo>
                    <a:pt x="910501" y="853236"/>
                  </a:lnTo>
                  <a:lnTo>
                    <a:pt x="918972" y="811276"/>
                  </a:lnTo>
                  <a:lnTo>
                    <a:pt x="918972" y="107696"/>
                  </a:lnTo>
                  <a:close/>
                </a:path>
              </a:pathLst>
            </a:custGeom>
            <a:solidFill>
              <a:srgbClr val="8897E6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451721" y="2738500"/>
              <a:ext cx="2740279" cy="4119499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</a:pPr>
            <a:r>
              <a:rPr spc="270" dirty="0"/>
              <a:t>ЕДИНОЕ</a:t>
            </a:r>
            <a:r>
              <a:rPr spc="-160" dirty="0"/>
              <a:t> </a:t>
            </a:r>
            <a:r>
              <a:rPr spc="240" dirty="0"/>
              <a:t>ВОСПИТАТЕЛЬНОЕ</a:t>
            </a:r>
            <a:r>
              <a:rPr spc="-155" dirty="0"/>
              <a:t> </a:t>
            </a:r>
            <a:r>
              <a:rPr spc="250" dirty="0"/>
              <a:t>ПРОСТРАНСТВО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1651360" y="6323787"/>
            <a:ext cx="2260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23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277874"/>
            <a:ext cx="2654046" cy="31648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473960"/>
            <a:ext cx="2654046" cy="31648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3379596"/>
            <a:ext cx="2654046" cy="51676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4605782"/>
            <a:ext cx="2654046" cy="316484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8583930" y="1408557"/>
            <a:ext cx="919480" cy="919480"/>
            <a:chOff x="8583930" y="1408557"/>
            <a:chExt cx="919480" cy="919480"/>
          </a:xfrm>
        </p:grpSpPr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83930" y="1408557"/>
              <a:ext cx="918972" cy="9189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19058" y="1543761"/>
              <a:ext cx="648639" cy="64863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8690483" y="1515186"/>
              <a:ext cx="706120" cy="706120"/>
            </a:xfrm>
            <a:custGeom>
              <a:avLst/>
              <a:gdLst/>
              <a:ahLst/>
              <a:cxnLst/>
              <a:rect l="l" t="t" r="r" b="b"/>
              <a:pathLst>
                <a:path w="706120" h="706119">
                  <a:moveTo>
                    <a:pt x="0" y="705789"/>
                  </a:moveTo>
                  <a:lnTo>
                    <a:pt x="705789" y="705789"/>
                  </a:lnTo>
                  <a:lnTo>
                    <a:pt x="705789" y="0"/>
                  </a:lnTo>
                  <a:lnTo>
                    <a:pt x="0" y="0"/>
                  </a:lnTo>
                  <a:lnTo>
                    <a:pt x="0" y="705789"/>
                  </a:lnTo>
                  <a:close/>
                </a:path>
              </a:pathLst>
            </a:custGeom>
            <a:ln w="57150">
              <a:solidFill>
                <a:srgbClr val="F4F5F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963879" y="1244485"/>
            <a:ext cx="7569200" cy="4897755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5240" marR="0" lvl="0" indent="0" algn="l" defTabSz="9144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Федеральные</a:t>
            </a:r>
            <a:r>
              <a:rPr kumimoji="0" sz="1600" b="1" i="0" u="none" strike="noStrike" kern="0" cap="none" spc="3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рабочие</a:t>
            </a:r>
            <a:r>
              <a:rPr kumimoji="0" sz="1600" b="1" i="0" u="none" strike="noStrike" kern="0" cap="none" spc="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программы </a:t>
            </a: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воспитания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92405" marR="0" lvl="0" indent="-179705" algn="l" defTabSz="914400" rtl="0" eaLnBrk="1" fontAlgn="auto" latinLnBrk="0" hangingPunct="1">
              <a:lnSpc>
                <a:spcPct val="100000"/>
              </a:lnSpc>
              <a:spcBef>
                <a:spcPts val="245"/>
              </a:spcBef>
              <a:spcAft>
                <a:spcPts val="0"/>
              </a:spcAft>
              <a:buClrTx/>
              <a:buSzTx/>
              <a:buFont typeface="Microsoft Sans Serif" panose="020B0604020202020204"/>
              <a:buChar char="•"/>
              <a:tabLst>
                <a:tab pos="192405" algn="l"/>
              </a:tabLst>
              <a:defRPr/>
            </a:pPr>
            <a:r>
              <a:rPr kumimoji="0" sz="1100" b="0" i="0" u="none" strike="noStrike" kern="0" cap="none" spc="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Начального</a:t>
            </a:r>
            <a:r>
              <a:rPr kumimoji="0" sz="1100" b="0" i="0" u="none" strike="noStrike" kern="0" cap="none" spc="-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общего</a:t>
            </a:r>
            <a:r>
              <a:rPr kumimoji="0" sz="1100" b="0" i="0" u="none" strike="noStrike" kern="0" cap="none" spc="-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образования</a:t>
            </a:r>
            <a:r>
              <a:rPr kumimoji="0" sz="1100" b="0" i="0" u="none" strike="noStrike" kern="0" cap="none" spc="-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-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– </a:t>
            </a:r>
            <a:r>
              <a:rPr kumimoji="0" sz="1100" b="0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Приказ</a:t>
            </a:r>
            <a:r>
              <a:rPr kumimoji="0" sz="1100" b="0" i="0" u="none" strike="noStrike" kern="0" cap="none" spc="-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Минпросвещения</a:t>
            </a:r>
            <a:r>
              <a:rPr kumimoji="0" sz="1100" b="0" i="0" u="none" strike="noStrike" kern="0" cap="none" spc="-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России</a:t>
            </a:r>
            <a:r>
              <a:rPr kumimoji="0" sz="1100" b="0" i="0" u="none" strike="noStrike" kern="0" cap="none" spc="-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от</a:t>
            </a:r>
            <a:r>
              <a:rPr kumimoji="0" sz="1100" b="0" i="0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-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18</a:t>
            </a:r>
            <a:r>
              <a:rPr kumimoji="0" sz="11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мая</a:t>
            </a:r>
            <a:r>
              <a:rPr kumimoji="0" sz="1100" b="0" i="0" u="none" strike="noStrike" kern="0" cap="none" spc="-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2023</a:t>
            </a:r>
            <a:r>
              <a:rPr kumimoji="0" sz="1100" b="0" i="0" u="none" strike="noStrike" kern="0" cap="none" spc="-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г.</a:t>
            </a:r>
            <a:r>
              <a:rPr kumimoji="0" sz="1100" b="0" i="0" u="none" strike="noStrike" kern="0" cap="none" spc="-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№</a:t>
            </a:r>
            <a:r>
              <a:rPr kumimoji="0" sz="1100" b="0" i="0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-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372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92405" marR="0" lvl="0" indent="-179705" algn="l" defTabSz="914400" rtl="0" eaLnBrk="1" fontAlgn="auto" latinLnBrk="0" hangingPunct="1">
              <a:lnSpc>
                <a:spcPct val="100000"/>
              </a:lnSpc>
              <a:spcBef>
                <a:spcPts val="85"/>
              </a:spcBef>
              <a:spcAft>
                <a:spcPts val="0"/>
              </a:spcAft>
              <a:buClrTx/>
              <a:buSzTx/>
              <a:buFont typeface="Microsoft Sans Serif" panose="020B0604020202020204"/>
              <a:buChar char="•"/>
              <a:tabLst>
                <a:tab pos="192405" algn="l"/>
              </a:tabLst>
              <a:defRPr/>
            </a:pPr>
            <a:r>
              <a:rPr kumimoji="0" sz="1100" b="0" i="0" u="none" strike="noStrike" kern="0" cap="none" spc="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Основного</a:t>
            </a:r>
            <a:r>
              <a:rPr kumimoji="0" sz="1100" b="0" i="0" u="none" strike="noStrike" kern="0" cap="none" spc="-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общего</a:t>
            </a:r>
            <a:r>
              <a:rPr kumimoji="0" sz="1100" b="0" i="0" u="none" strike="noStrike" kern="0" cap="none" spc="-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образования</a:t>
            </a:r>
            <a:r>
              <a:rPr kumimoji="0" sz="1100" b="0" i="0" u="none" strike="noStrike" kern="0" cap="none" spc="-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-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–</a:t>
            </a:r>
            <a:r>
              <a:rPr kumimoji="0" sz="1100" b="0" i="0" u="none" strike="noStrike" kern="0" cap="none" spc="-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Приказ</a:t>
            </a:r>
            <a:r>
              <a:rPr kumimoji="0" sz="1100" b="0" i="0" u="none" strike="noStrike" kern="0" cap="none" spc="-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Минпросвещения</a:t>
            </a:r>
            <a:r>
              <a:rPr kumimoji="0" sz="1100" b="0" i="0" u="none" strike="noStrike" kern="0" cap="none" spc="-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России </a:t>
            </a:r>
            <a:r>
              <a:rPr kumimoji="0" sz="1100" b="0" i="0" u="none" strike="noStrike" kern="0" cap="none" spc="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от</a:t>
            </a:r>
            <a:r>
              <a:rPr kumimoji="0" sz="11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-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18</a:t>
            </a:r>
            <a:r>
              <a:rPr kumimoji="0" sz="11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мая</a:t>
            </a:r>
            <a:r>
              <a:rPr kumimoji="0" sz="1100" b="0" i="0" u="none" strike="noStrike" kern="0" cap="none" spc="-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2023</a:t>
            </a:r>
            <a:r>
              <a:rPr kumimoji="0" sz="1100" b="0" i="0" u="none" strike="noStrike" kern="0" cap="none" spc="-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г.</a:t>
            </a:r>
            <a:r>
              <a:rPr kumimoji="0" sz="1100" b="0" i="0" u="none" strike="noStrike" kern="0" cap="none" spc="-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№</a:t>
            </a:r>
            <a:r>
              <a:rPr kumimoji="0" sz="11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370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92405" marR="0" lvl="0" indent="-179705" algn="l" defTabSz="914400" rtl="0" eaLnBrk="1" fontAlgn="auto" latinLnBrk="0" hangingPunct="1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Tx/>
              <a:buSzTx/>
              <a:buFont typeface="Microsoft Sans Serif" panose="020B0604020202020204"/>
              <a:buChar char="•"/>
              <a:tabLst>
                <a:tab pos="192405" algn="l"/>
              </a:tabLst>
              <a:defRPr/>
            </a:pPr>
            <a:r>
              <a:rPr kumimoji="0" sz="1100" b="0" i="0" u="none" strike="noStrike" kern="0" cap="none" spc="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Среднего</a:t>
            </a:r>
            <a:r>
              <a:rPr kumimoji="0" sz="1100" b="0" i="0" u="none" strike="noStrike" kern="0" cap="none" spc="-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общего</a:t>
            </a:r>
            <a:r>
              <a:rPr kumimoji="0" sz="1100" b="0" i="0" u="none" strike="noStrike" kern="0" cap="none" spc="-3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образования</a:t>
            </a:r>
            <a:r>
              <a:rPr kumimoji="0" sz="1100" b="0" i="0" u="none" strike="noStrike" kern="0" cap="none" spc="-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– </a:t>
            </a:r>
            <a:r>
              <a:rPr kumimoji="0" sz="1100" b="0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Приказ</a:t>
            </a:r>
            <a:r>
              <a:rPr kumimoji="0" sz="1100" b="0" i="0" u="none" strike="noStrike" kern="0" cap="none" spc="-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Минпросвещения</a:t>
            </a:r>
            <a:r>
              <a:rPr kumimoji="0" sz="1100" b="0" i="0" u="none" strike="noStrike" kern="0" cap="none" spc="-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России</a:t>
            </a:r>
            <a:r>
              <a:rPr kumimoji="0" sz="1100" b="0" i="0" u="none" strike="noStrike" kern="0" cap="none" spc="-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от</a:t>
            </a:r>
            <a:r>
              <a:rPr kumimoji="0" sz="1100" b="0" i="0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-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18</a:t>
            </a:r>
            <a:r>
              <a:rPr kumimoji="0" sz="1100" b="0" i="0" u="none" strike="noStrike" kern="0" cap="none" spc="-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мая</a:t>
            </a:r>
            <a:r>
              <a:rPr kumimoji="0" sz="1100" b="0" i="0" u="none" strike="noStrike" kern="0" cap="none" spc="-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2023</a:t>
            </a:r>
            <a:r>
              <a:rPr kumimoji="0" sz="1100" b="0" i="0" u="none" strike="noStrike" kern="0" cap="none" spc="-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г.</a:t>
            </a:r>
            <a:r>
              <a:rPr kumimoji="0" sz="1100" b="0" i="0" u="none" strike="noStrike" kern="0" cap="none" spc="-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№</a:t>
            </a:r>
            <a:r>
              <a:rPr kumimoji="0" sz="1100" b="0" i="0" u="none" strike="noStrike" kern="0" cap="none" spc="-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100" b="0" i="0" u="none" strike="noStrike" kern="0" cap="none" spc="-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371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Microsoft Sans Serif" panose="020B0604020202020204"/>
              <a:buChar char="•"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55"/>
              </a:spcBef>
              <a:spcAft>
                <a:spcPts val="0"/>
              </a:spcAft>
              <a:buClrTx/>
              <a:buSzTx/>
              <a:buFont typeface="Microsoft Sans Serif" panose="020B0604020202020204"/>
              <a:buChar char="•"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5240" marR="0" lvl="0" indent="0" algn="l" defTabSz="914400" rtl="0" eaLnBrk="1" fontAlgn="auto" latinLnBrk="0" hangingPunct="1">
              <a:lnSpc>
                <a:spcPts val="18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Указ</a:t>
            </a:r>
            <a:r>
              <a:rPr kumimoji="0" sz="1600" b="1" i="0" u="none" strike="noStrike" kern="0" cap="none" spc="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Президента</a:t>
            </a:r>
            <a:r>
              <a:rPr kumimoji="0" sz="1600" b="1" i="0" u="none" strike="noStrike" kern="0" cap="none" spc="1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Российской</a:t>
            </a:r>
            <a:r>
              <a:rPr kumimoji="0" sz="1600" b="1" i="0" u="none" strike="noStrike" kern="0" cap="none" spc="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Федерации</a:t>
            </a:r>
            <a:r>
              <a:rPr kumimoji="0" sz="1600" b="1" i="0" u="none" strike="noStrike" kern="0" cap="none" spc="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от</a:t>
            </a: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9 </a:t>
            </a:r>
            <a:r>
              <a:rPr kumimoji="0" sz="1600" b="1" i="0" u="none" strike="noStrike" kern="0" cap="none" spc="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ноября</a:t>
            </a:r>
            <a:r>
              <a:rPr kumimoji="0" sz="1600" b="1" i="0" u="none" strike="noStrike" kern="0" cap="none" spc="-1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-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2022</a:t>
            </a:r>
            <a:r>
              <a:rPr kumimoji="0" sz="1600" b="1" i="0" u="none" strike="noStrike" kern="0" cap="none" spc="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г.</a:t>
            </a: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№</a:t>
            </a:r>
            <a:r>
              <a:rPr kumimoji="0" sz="1600" b="1" i="0" u="none" strike="noStrike" kern="0" cap="none" spc="-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-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809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5240" marR="0" lvl="0" indent="0" algn="l" defTabSz="914400" rtl="0" eaLnBrk="1" fontAlgn="auto" latinLnBrk="0" hangingPunct="1">
              <a:lnSpc>
                <a:spcPts val="151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«Об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утверждении</a:t>
            </a:r>
            <a:r>
              <a:rPr kumimoji="0" sz="1400" b="0" i="0" u="none" strike="noStrike" kern="0" cap="none" spc="-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Основ</a:t>
            </a:r>
            <a:r>
              <a:rPr kumimoji="0" sz="1400" b="0" i="0" u="none" strike="noStrike" kern="0" cap="none" spc="-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государственной</a:t>
            </a:r>
            <a:r>
              <a:rPr kumimoji="0" sz="1400" b="0" i="0" u="none" strike="noStrike" kern="0" cap="none" spc="-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политики</a:t>
            </a:r>
            <a:r>
              <a:rPr kumimoji="0" sz="1400" b="0" i="0" u="none" strike="noStrike" kern="0" cap="none" spc="-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по</a:t>
            </a:r>
            <a:r>
              <a:rPr kumimoji="0" sz="1400" b="0" i="0" u="none" strike="noStrike" kern="0" cap="none" spc="-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сохранению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5240" marR="0" lvl="0" indent="0" algn="l" defTabSz="914400" rtl="0" eaLnBrk="1" fontAlgn="auto" latinLnBrk="0" hangingPunct="1">
              <a:lnSpc>
                <a:spcPts val="159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1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и</a:t>
            </a:r>
            <a:r>
              <a:rPr kumimoji="0" sz="1400" b="0" i="0" u="none" strike="noStrike" kern="0" cap="none" spc="-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укреплению</a:t>
            </a:r>
            <a:r>
              <a:rPr kumimoji="0" sz="1400" b="0" i="0" u="none" strike="noStrike" kern="0" cap="none" spc="-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традиционных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российских</a:t>
            </a:r>
            <a:r>
              <a:rPr kumimoji="0" sz="1400" b="0" i="0" u="none" strike="noStrike" kern="0" cap="none" spc="-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духовно-</a:t>
            </a:r>
            <a:r>
              <a:rPr kumimoji="0" sz="1400" b="0" i="0" u="none" strike="noStrike" kern="0" cap="none" spc="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нравственных</a:t>
            </a:r>
            <a:r>
              <a:rPr kumimoji="0" sz="1400" b="0" i="0" u="none" strike="noStrike" kern="0" cap="none" spc="-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ценностей»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7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5240" marR="729615" lvl="0" indent="0" algn="l" defTabSz="914400" rtl="0" eaLnBrk="1" fontAlgn="auto" latinLnBrk="0" hangingPunct="1">
              <a:lnSpc>
                <a:spcPts val="17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Церемония</a:t>
            </a:r>
            <a:r>
              <a:rPr kumimoji="0" sz="1600" b="1" i="0" u="none" strike="noStrike" kern="0" cap="none" spc="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поднятия</a:t>
            </a:r>
            <a:r>
              <a:rPr kumimoji="0" sz="1600" b="1" i="0" u="none" strike="noStrike" kern="0" cap="none" spc="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государственного</a:t>
            </a:r>
            <a:r>
              <a:rPr kumimoji="0" sz="1600" b="1" i="0" u="none" strike="noStrike" kern="0" cap="none" spc="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флага</a:t>
            </a:r>
            <a:r>
              <a:rPr kumimoji="0" sz="1600" b="1" i="0" u="none" strike="noStrike" kern="0" cap="none" spc="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и</a:t>
            </a:r>
            <a:r>
              <a:rPr kumimoji="0" sz="1600" b="1" i="0" u="none" strike="noStrike" kern="0" cap="none" spc="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исполнения </a:t>
            </a:r>
            <a:r>
              <a:rPr kumimoji="0" sz="1600" b="1" i="0" u="none" strike="noStrike" kern="0" cap="none" spc="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государственного</a:t>
            </a:r>
            <a:r>
              <a:rPr kumimoji="0" sz="1600" b="1" i="0" u="none" strike="noStrike" kern="0" cap="none" spc="1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гимна</a:t>
            </a:r>
            <a:r>
              <a:rPr kumimoji="0" sz="1600" b="1" i="0" u="none" strike="noStrike" kern="0" cap="none" spc="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Российской</a:t>
            </a:r>
            <a:r>
              <a:rPr kumimoji="0" sz="1600" b="1" i="0" u="none" strike="noStrike" kern="0" cap="none" spc="13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Федерации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1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Письмо</a:t>
            </a:r>
            <a:r>
              <a:rPr kumimoji="0" sz="1400" b="0" i="0" u="none" strike="noStrike" kern="0" cap="none" spc="-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Минпросвещения</a:t>
            </a:r>
            <a:r>
              <a:rPr kumimoji="0" sz="1400" b="0" i="0" u="none" strike="noStrike" kern="0" cap="none" spc="-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России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от</a:t>
            </a:r>
            <a:r>
              <a:rPr kumimoji="0" sz="1400" b="0" i="0" u="none" strike="noStrike" kern="0" cap="none" spc="-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-1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15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апреля</a:t>
            </a:r>
            <a:r>
              <a:rPr kumimoji="0" sz="1400" b="0" i="0" u="none" strike="noStrike" kern="0" cap="none" spc="-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2022</a:t>
            </a:r>
            <a:r>
              <a:rPr kumimoji="0" sz="1400" b="0" i="0" u="none" strike="noStrike" kern="0" cap="none" spc="-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г.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№</a:t>
            </a:r>
            <a:r>
              <a:rPr kumimoji="0" sz="1400" b="0" i="0" u="none" strike="noStrike" kern="0" cap="none" spc="-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СК-</a:t>
            </a:r>
            <a:r>
              <a:rPr kumimoji="0" sz="1400" b="0" i="0" u="none" strike="noStrike" kern="0" cap="none" spc="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295/06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«Об</a:t>
            </a:r>
            <a:r>
              <a:rPr kumimoji="0" sz="1400" b="0" i="0" u="none" strike="noStrike" kern="0" cap="none" spc="-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использовании</a:t>
            </a:r>
            <a:r>
              <a:rPr kumimoji="0" sz="1400" b="0" i="0" u="none" strike="noStrike" kern="0" cap="none" spc="-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государственных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символов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Российской</a:t>
            </a:r>
            <a:r>
              <a:rPr kumimoji="0" sz="1400" b="0" i="0" u="none" strike="noStrike" kern="0" cap="none" spc="-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Федерации»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524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Цикл</a:t>
            </a:r>
            <a:r>
              <a:rPr kumimoji="0" sz="1600" b="1" i="0" u="none" strike="noStrike" kern="0" cap="none" spc="1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внеурочных</a:t>
            </a:r>
            <a:r>
              <a:rPr kumimoji="0" sz="1600" b="1" i="0" u="none" strike="noStrike" kern="0" cap="none" spc="21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занятий</a:t>
            </a:r>
            <a:r>
              <a:rPr kumimoji="0" sz="1600" b="1" i="0" u="none" strike="noStrike" kern="0" cap="none" spc="1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«Разговоры</a:t>
            </a:r>
            <a:r>
              <a:rPr kumimoji="0" sz="1600" b="1" i="0" u="none" strike="noStrike" kern="0" cap="none" spc="2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</a:t>
            </a:r>
            <a:r>
              <a:rPr kumimoji="0" sz="1600" b="1" i="0" u="none" strike="noStrike" kern="0" cap="none" spc="1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600" b="1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важном»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93040" marR="0" lvl="0" indent="-180340" algn="l" defTabSz="914400" rtl="0" eaLnBrk="1" fontAlgn="auto" latinLnBrk="0" hangingPunct="1">
              <a:lnSpc>
                <a:spcPct val="100000"/>
              </a:lnSpc>
              <a:spcBef>
                <a:spcPts val="475"/>
              </a:spcBef>
              <a:spcAft>
                <a:spcPts val="0"/>
              </a:spcAft>
              <a:buClrTx/>
              <a:buSzTx/>
              <a:buFont typeface="Microsoft Sans Serif" panose="020B0604020202020204"/>
              <a:buChar char="•"/>
              <a:tabLst>
                <a:tab pos="193040" algn="l"/>
              </a:tabLst>
              <a:defRPr/>
            </a:pPr>
            <a:r>
              <a:rPr kumimoji="0" sz="1400" b="0" i="0" u="none" strike="noStrike" kern="0" cap="none" spc="1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Письмо</a:t>
            </a:r>
            <a:r>
              <a:rPr kumimoji="0" sz="1400" b="0" i="0" u="none" strike="noStrike" kern="0" cap="none" spc="-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Минпросвещения</a:t>
            </a:r>
            <a:r>
              <a:rPr kumimoji="0" sz="1400" b="0" i="0" u="none" strike="noStrike" kern="0" cap="none" spc="-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России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от</a:t>
            </a:r>
            <a:r>
              <a:rPr kumimoji="0" sz="1400" b="0" i="0" u="none" strike="noStrike" kern="0" cap="none" spc="-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-1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15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апреля</a:t>
            </a:r>
            <a:r>
              <a:rPr kumimoji="0" sz="1400" b="0" i="0" u="none" strike="noStrike" kern="0" cap="none" spc="-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6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2022</a:t>
            </a:r>
            <a:r>
              <a:rPr kumimoji="0" sz="1400" b="0" i="0" u="none" strike="noStrike" kern="0" cap="none" spc="-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г.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№</a:t>
            </a:r>
            <a:r>
              <a:rPr kumimoji="0" sz="1400" b="0" i="0" u="none" strike="noStrike" kern="0" cap="none" spc="-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СК-</a:t>
            </a:r>
            <a:r>
              <a:rPr kumimoji="0" sz="1400" b="0" i="0" u="none" strike="noStrike" kern="0" cap="none" spc="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295/06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92405" marR="41148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«О</a:t>
            </a:r>
            <a:r>
              <a:rPr kumimoji="0" sz="1400" b="0" i="0" u="none" strike="noStrike" kern="0" cap="none" spc="-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2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направлении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Методических</a:t>
            </a:r>
            <a:r>
              <a:rPr kumimoji="0" sz="1400" b="0" i="0" u="none" strike="noStrike" kern="0" cap="none" spc="-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3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рекомендаций</a:t>
            </a:r>
            <a:r>
              <a:rPr kumimoji="0" sz="1400" b="0" i="0" u="none" strike="noStrike" kern="0" cap="none" spc="-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по</a:t>
            </a:r>
            <a:r>
              <a:rPr kumimoji="0" sz="1400" b="0" i="0" u="none" strike="noStrike" kern="0" cap="none" spc="-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реализации</a:t>
            </a:r>
            <a:r>
              <a:rPr kumimoji="0" sz="1400" b="0" i="0" u="none" strike="noStrike" kern="0" cap="none" spc="-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внеурочных </a:t>
            </a:r>
            <a:r>
              <a:rPr kumimoji="0" sz="1400" b="0" i="0" u="none" strike="noStrike" kern="0" cap="none" spc="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занятий</a:t>
            </a:r>
            <a:r>
              <a:rPr kumimoji="0" sz="1400" b="0" i="0" u="none" strike="noStrike" kern="0" cap="none" spc="-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"Разговоры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</a:t>
            </a:r>
            <a:r>
              <a:rPr kumimoji="0" sz="1400" b="0" i="0" u="none" strike="noStrike" kern="0" cap="none" spc="-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важном"»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93040" marR="0" lvl="0" indent="-18034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 typeface="Microsoft Sans Serif" panose="020B0604020202020204"/>
              <a:buChar char="•"/>
              <a:tabLst>
                <a:tab pos="193040" algn="l"/>
              </a:tabLst>
              <a:defRPr/>
            </a:pPr>
            <a:r>
              <a:rPr kumimoji="0" sz="14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Рабочая</a:t>
            </a:r>
            <a:r>
              <a:rPr kumimoji="0" sz="1400" b="0" i="0" u="none" strike="noStrike" kern="0" cap="none" spc="-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4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программа</a:t>
            </a:r>
            <a:r>
              <a:rPr kumimoji="0" sz="1400" b="0" i="0" u="none" strike="noStrike" kern="0" cap="none" spc="-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курса</a:t>
            </a:r>
            <a:r>
              <a:rPr kumimoji="0" sz="1400" b="0" i="0" u="none" strike="noStrike" kern="0" cap="none" spc="-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внеурочной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деятельности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«Разговоры</a:t>
            </a:r>
            <a:r>
              <a:rPr kumimoji="0" sz="1400" b="0" i="0" u="none" strike="noStrike" kern="0" cap="none" spc="-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3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</a:t>
            </a:r>
            <a:r>
              <a:rPr kumimoji="0" sz="1400" b="0" i="0" u="none" strike="noStrike" kern="0" cap="none" spc="-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9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важном»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D95"/>
              </a:solidFill>
              <a:effectLst/>
              <a:uLnTx/>
              <a:uFillTx/>
              <a:latin typeface="Tahoma" panose="020B0604030504040204"/>
              <a:ea typeface="+mn-ea"/>
              <a:cs typeface="Tahoma" panose="020B0604030504040204"/>
            </a:endParaRPr>
          </a:p>
          <a:p>
            <a:pPr marL="192405" marR="0" lvl="0" indent="-179705" algn="l" defTabSz="914400" rtl="0" eaLnBrk="1" fontAlgn="auto" latinLnBrk="0" hangingPunct="1">
              <a:lnSpc>
                <a:spcPct val="100000"/>
              </a:lnSpc>
              <a:spcBef>
                <a:spcPts val="255"/>
              </a:spcBef>
              <a:spcAft>
                <a:spcPts val="0"/>
              </a:spcAft>
              <a:buClrTx/>
              <a:buSzTx/>
              <a:buFont typeface="Microsoft Sans Serif" panose="020B0604020202020204"/>
              <a:buChar char="•"/>
              <a:tabLst>
                <a:tab pos="192405" algn="l"/>
              </a:tabLst>
              <a:defRPr/>
            </a:pPr>
            <a:r>
              <a:rPr kumimoji="0" sz="1400" b="0" i="0" u="none" strike="noStrike" kern="0" cap="none" spc="1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Письмо</a:t>
            </a:r>
            <a:r>
              <a:rPr kumimoji="0" sz="1400" b="0" i="0" u="none" strike="noStrike" kern="0" cap="none" spc="-12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4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Минпросвещения</a:t>
            </a:r>
            <a:r>
              <a:rPr kumimoji="0" sz="1400" b="0" i="0" u="none" strike="noStrike" kern="0" cap="none" spc="-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5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России</a:t>
            </a:r>
            <a:r>
              <a:rPr kumimoji="0" sz="1400" b="0" i="0" u="none" strike="noStrike" kern="0" cap="none" spc="-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5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от</a:t>
            </a:r>
            <a:r>
              <a:rPr kumimoji="0" sz="1400" b="0" i="0" u="none" strike="noStrike" kern="0" cap="none" spc="-9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-7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16</a:t>
            </a:r>
            <a:r>
              <a:rPr kumimoji="0" sz="1400" b="0" i="0" u="none" strike="noStrike" kern="0" cap="none" spc="-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14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сентября</a:t>
            </a:r>
            <a:r>
              <a:rPr kumimoji="0" sz="1400" b="0" i="0" u="none" strike="noStrike" kern="0" cap="none" spc="-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6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2025</a:t>
            </a:r>
            <a:r>
              <a:rPr kumimoji="0" sz="1400" b="0" i="0" u="none" strike="noStrike" kern="0" cap="none" spc="-10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г.</a:t>
            </a:r>
            <a:r>
              <a:rPr kumimoji="0" sz="1400" b="0" i="0" u="none" strike="noStrike" kern="0" cap="none" spc="-7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8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№</a:t>
            </a:r>
            <a:r>
              <a:rPr kumimoji="0" sz="1400" b="0" i="0" u="none" strike="noStrike" kern="0" cap="none" spc="-85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 </a:t>
            </a:r>
            <a:r>
              <a:rPr kumimoji="0" sz="1400" b="0" i="0" u="none" strike="noStrike" kern="0" cap="none" spc="10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СК-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solidFill>
                  <a:srgbClr val="000D95"/>
                </a:solidFill>
                <a:effectLst/>
                <a:uLnTx/>
                <a:uFillTx/>
                <a:latin typeface="Tahoma" panose="020B0604030504040204"/>
                <a:ea typeface="+mn-ea"/>
                <a:cs typeface="Tahoma" panose="020B0604030504040204"/>
              </a:rPr>
              <a:t>1115/06</a:t>
            </a:r>
          </a:p>
        </p:txBody>
      </p:sp>
      <p:grpSp>
        <p:nvGrpSpPr>
          <p:cNvPr id="18" name="object 18"/>
          <p:cNvGrpSpPr/>
          <p:nvPr/>
        </p:nvGrpSpPr>
        <p:grpSpPr>
          <a:xfrm>
            <a:off x="8589264" y="2395727"/>
            <a:ext cx="908685" cy="4003675"/>
            <a:chOff x="8589264" y="2395727"/>
            <a:chExt cx="908685" cy="4003675"/>
          </a:xfrm>
        </p:grpSpPr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89264" y="2395727"/>
              <a:ext cx="908303" cy="90982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19439" y="2526487"/>
              <a:ext cx="648004" cy="64800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690864" y="2497912"/>
              <a:ext cx="705485" cy="705485"/>
            </a:xfrm>
            <a:custGeom>
              <a:avLst/>
              <a:gdLst/>
              <a:ahLst/>
              <a:cxnLst/>
              <a:rect l="l" t="t" r="r" b="b"/>
              <a:pathLst>
                <a:path w="705484" h="705485">
                  <a:moveTo>
                    <a:pt x="0" y="705154"/>
                  </a:moveTo>
                  <a:lnTo>
                    <a:pt x="705154" y="705154"/>
                  </a:lnTo>
                  <a:lnTo>
                    <a:pt x="705154" y="0"/>
                  </a:lnTo>
                  <a:lnTo>
                    <a:pt x="0" y="0"/>
                  </a:lnTo>
                  <a:lnTo>
                    <a:pt x="0" y="705154"/>
                  </a:lnTo>
                  <a:close/>
                </a:path>
              </a:pathLst>
            </a:custGeom>
            <a:ln w="57150">
              <a:solidFill>
                <a:srgbClr val="F4F5F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89264" y="3422903"/>
              <a:ext cx="908303" cy="90830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719439" y="3552774"/>
              <a:ext cx="648004" cy="64800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8690864" y="3524199"/>
              <a:ext cx="705485" cy="705485"/>
            </a:xfrm>
            <a:custGeom>
              <a:avLst/>
              <a:gdLst/>
              <a:ahLst/>
              <a:cxnLst/>
              <a:rect l="l" t="t" r="r" b="b"/>
              <a:pathLst>
                <a:path w="705484" h="705485">
                  <a:moveTo>
                    <a:pt x="0" y="705154"/>
                  </a:moveTo>
                  <a:lnTo>
                    <a:pt x="705154" y="705154"/>
                  </a:lnTo>
                  <a:lnTo>
                    <a:pt x="705154" y="0"/>
                  </a:lnTo>
                  <a:lnTo>
                    <a:pt x="0" y="0"/>
                  </a:lnTo>
                  <a:lnTo>
                    <a:pt x="0" y="705154"/>
                  </a:lnTo>
                  <a:close/>
                </a:path>
              </a:pathLst>
            </a:custGeom>
            <a:ln w="57150">
              <a:solidFill>
                <a:srgbClr val="F4F5F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589264" y="4532376"/>
              <a:ext cx="908303" cy="90830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719439" y="4662246"/>
              <a:ext cx="648004" cy="64800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8690864" y="4633671"/>
              <a:ext cx="705485" cy="705485"/>
            </a:xfrm>
            <a:custGeom>
              <a:avLst/>
              <a:gdLst/>
              <a:ahLst/>
              <a:cxnLst/>
              <a:rect l="l" t="t" r="r" b="b"/>
              <a:pathLst>
                <a:path w="705484" h="705485">
                  <a:moveTo>
                    <a:pt x="0" y="705154"/>
                  </a:moveTo>
                  <a:lnTo>
                    <a:pt x="705154" y="705154"/>
                  </a:lnTo>
                  <a:lnTo>
                    <a:pt x="705154" y="0"/>
                  </a:lnTo>
                  <a:lnTo>
                    <a:pt x="0" y="0"/>
                  </a:lnTo>
                  <a:lnTo>
                    <a:pt x="0" y="705154"/>
                  </a:lnTo>
                  <a:close/>
                </a:path>
              </a:pathLst>
            </a:custGeom>
            <a:ln w="57150">
              <a:solidFill>
                <a:srgbClr val="F4F5F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89264" y="5489448"/>
              <a:ext cx="908303" cy="90982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719439" y="5620372"/>
              <a:ext cx="648004" cy="64800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8690864" y="5591797"/>
              <a:ext cx="705485" cy="705485"/>
            </a:xfrm>
            <a:custGeom>
              <a:avLst/>
              <a:gdLst/>
              <a:ahLst/>
              <a:cxnLst/>
              <a:rect l="l" t="t" r="r" b="b"/>
              <a:pathLst>
                <a:path w="705484" h="705485">
                  <a:moveTo>
                    <a:pt x="0" y="705154"/>
                  </a:moveTo>
                  <a:lnTo>
                    <a:pt x="705154" y="705154"/>
                  </a:lnTo>
                  <a:lnTo>
                    <a:pt x="705154" y="0"/>
                  </a:lnTo>
                  <a:lnTo>
                    <a:pt x="0" y="0"/>
                  </a:lnTo>
                  <a:lnTo>
                    <a:pt x="0" y="705154"/>
                  </a:lnTo>
                  <a:close/>
                </a:path>
              </a:pathLst>
            </a:custGeom>
            <a:ln w="57150">
              <a:solidFill>
                <a:srgbClr val="F4F5F7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17110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F604DA-B20E-15CC-7031-1119D7FBC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5878" y="3961"/>
            <a:ext cx="9780105" cy="668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209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35A3D5-CE42-4EF5-F1A5-F50877F9C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8812" y="1123122"/>
            <a:ext cx="7627981" cy="508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908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E9D2F0D-217E-EB0B-8880-435413EE7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5084" y="1196009"/>
            <a:ext cx="806767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4462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34B33B-9039-5200-AD0C-527544078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023" y="1116495"/>
            <a:ext cx="837247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356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BB0BBB-95CE-9BB1-21F2-414E9298B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1185" y="1378847"/>
            <a:ext cx="8239125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16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Freeform 1"/>
          <p:cNvSpPr>
            <a:spLocks noChangeArrowheads="1"/>
          </p:cNvSpPr>
          <p:nvPr/>
        </p:nvSpPr>
        <p:spPr bwMode="auto">
          <a:xfrm>
            <a:off x="3083627" y="2797343"/>
            <a:ext cx="7890924" cy="2589989"/>
          </a:xfrm>
          <a:custGeom>
            <a:avLst/>
            <a:gdLst>
              <a:gd name="T0" fmla="*/ 6524625 w 6524625"/>
              <a:gd name="T1" fmla="*/ 1070769 h 2141537"/>
              <a:gd name="T2" fmla="*/ 3262313 w 6524625"/>
              <a:gd name="T3" fmla="*/ 2141537 h 2141537"/>
              <a:gd name="T4" fmla="*/ 0 w 6524625"/>
              <a:gd name="T5" fmla="*/ 1070769 h 2141537"/>
              <a:gd name="T6" fmla="*/ 3262313 w 6524625"/>
              <a:gd name="T7" fmla="*/ 0 h 2141537"/>
              <a:gd name="T8" fmla="*/ 0 60000 65536"/>
              <a:gd name="T9" fmla="*/ 0 60000 65536"/>
              <a:gd name="T10" fmla="*/ 0 60000 65536"/>
              <a:gd name="T11" fmla="*/ 0 60000 65536"/>
              <a:gd name="T12" fmla="*/ 0 w 6524625"/>
              <a:gd name="T13" fmla="*/ 0 h 2141537"/>
              <a:gd name="T14" fmla="*/ 6524625 w 6524625"/>
              <a:gd name="T15" fmla="*/ 2141537 h 21415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524625" h="2141537">
                <a:moveTo>
                  <a:pt x="0" y="0"/>
                </a:moveTo>
                <a:lnTo>
                  <a:pt x="7893050" y="0"/>
                </a:lnTo>
                <a:lnTo>
                  <a:pt x="7893050" y="2590165"/>
                </a:lnTo>
                <a:lnTo>
                  <a:pt x="0" y="259016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z="2177"/>
          </a:p>
        </p:txBody>
      </p:sp>
      <p:grpSp>
        <p:nvGrpSpPr>
          <p:cNvPr id="38915" name="Group 2"/>
          <p:cNvGrpSpPr>
            <a:grpSpLocks/>
          </p:cNvGrpSpPr>
          <p:nvPr/>
        </p:nvGrpSpPr>
        <p:grpSpPr bwMode="auto">
          <a:xfrm>
            <a:off x="-3625" y="5266376"/>
            <a:ext cx="2232882" cy="1157719"/>
            <a:chOff x="-2" y="2743"/>
            <a:chExt cx="1163" cy="603"/>
          </a:xfrm>
        </p:grpSpPr>
        <p:sp>
          <p:nvSpPr>
            <p:cNvPr id="38917" name="Freeform 3"/>
            <p:cNvSpPr>
              <a:spLocks noChangeArrowheads="1"/>
            </p:cNvSpPr>
            <p:nvPr/>
          </p:nvSpPr>
          <p:spPr bwMode="auto">
            <a:xfrm>
              <a:off x="-2" y="2743"/>
              <a:ext cx="581" cy="603"/>
            </a:xfrm>
            <a:custGeom>
              <a:avLst/>
              <a:gdLst>
                <a:gd name="T0" fmla="*/ 580 w 582"/>
                <a:gd name="T1" fmla="*/ 302 h 604"/>
                <a:gd name="T2" fmla="*/ 291 w 582"/>
                <a:gd name="T3" fmla="*/ 602 h 604"/>
                <a:gd name="T4" fmla="*/ 0 w 582"/>
                <a:gd name="T5" fmla="*/ 302 h 604"/>
                <a:gd name="T6" fmla="*/ 291 w 582"/>
                <a:gd name="T7" fmla="*/ 0 h 60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2"/>
                <a:gd name="T13" fmla="*/ 0 h 604"/>
                <a:gd name="T14" fmla="*/ 582 w 582"/>
                <a:gd name="T15" fmla="*/ 604 h 60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2" h="604">
                  <a:moveTo>
                    <a:pt x="319405" y="1161415"/>
                  </a:moveTo>
                  <a:lnTo>
                    <a:pt x="0" y="1161415"/>
                  </a:lnTo>
                  <a:lnTo>
                    <a:pt x="798830" y="0"/>
                  </a:lnTo>
                  <a:lnTo>
                    <a:pt x="1118870" y="0"/>
                  </a:lnTo>
                  <a:lnTo>
                    <a:pt x="319405" y="1161415"/>
                  </a:lnTo>
                  <a:close/>
                </a:path>
              </a:pathLst>
            </a:custGeom>
            <a:solidFill>
              <a:srgbClr val="EB5C2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177"/>
            </a:p>
          </p:txBody>
        </p:sp>
        <p:sp>
          <p:nvSpPr>
            <p:cNvPr id="38918" name="Freeform 4"/>
            <p:cNvSpPr>
              <a:spLocks noChangeArrowheads="1"/>
            </p:cNvSpPr>
            <p:nvPr/>
          </p:nvSpPr>
          <p:spPr bwMode="auto">
            <a:xfrm>
              <a:off x="289" y="2743"/>
              <a:ext cx="580" cy="603"/>
            </a:xfrm>
            <a:custGeom>
              <a:avLst/>
              <a:gdLst>
                <a:gd name="T0" fmla="*/ 579 w 581"/>
                <a:gd name="T1" fmla="*/ 302 h 604"/>
                <a:gd name="T2" fmla="*/ 290 w 581"/>
                <a:gd name="T3" fmla="*/ 602 h 604"/>
                <a:gd name="T4" fmla="*/ 0 w 581"/>
                <a:gd name="T5" fmla="*/ 302 h 604"/>
                <a:gd name="T6" fmla="*/ 290 w 581"/>
                <a:gd name="T7" fmla="*/ 0 h 60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1"/>
                <a:gd name="T13" fmla="*/ 0 h 604"/>
                <a:gd name="T14" fmla="*/ 581 w 581"/>
                <a:gd name="T15" fmla="*/ 604 h 60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1" h="604">
                  <a:moveTo>
                    <a:pt x="319405" y="1161415"/>
                  </a:moveTo>
                  <a:lnTo>
                    <a:pt x="0" y="1161415"/>
                  </a:lnTo>
                  <a:lnTo>
                    <a:pt x="798830" y="0"/>
                  </a:lnTo>
                  <a:lnTo>
                    <a:pt x="1118235" y="0"/>
                  </a:lnTo>
                  <a:lnTo>
                    <a:pt x="319405" y="1161415"/>
                  </a:lnTo>
                  <a:close/>
                </a:path>
              </a:pathLst>
            </a:custGeom>
            <a:solidFill>
              <a:srgbClr val="EB5C2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177"/>
            </a:p>
          </p:txBody>
        </p:sp>
        <p:sp>
          <p:nvSpPr>
            <p:cNvPr id="38919" name="Freeform 5"/>
            <p:cNvSpPr>
              <a:spLocks noChangeArrowheads="1"/>
            </p:cNvSpPr>
            <p:nvPr/>
          </p:nvSpPr>
          <p:spPr bwMode="auto">
            <a:xfrm>
              <a:off x="581" y="2743"/>
              <a:ext cx="580" cy="603"/>
            </a:xfrm>
            <a:custGeom>
              <a:avLst/>
              <a:gdLst>
                <a:gd name="T0" fmla="*/ 579 w 581"/>
                <a:gd name="T1" fmla="*/ 302 h 604"/>
                <a:gd name="T2" fmla="*/ 290 w 581"/>
                <a:gd name="T3" fmla="*/ 602 h 604"/>
                <a:gd name="T4" fmla="*/ 0 w 581"/>
                <a:gd name="T5" fmla="*/ 302 h 604"/>
                <a:gd name="T6" fmla="*/ 290 w 581"/>
                <a:gd name="T7" fmla="*/ 0 h 60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1"/>
                <a:gd name="T13" fmla="*/ 0 h 604"/>
                <a:gd name="T14" fmla="*/ 581 w 581"/>
                <a:gd name="T15" fmla="*/ 604 h 60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1" h="604">
                  <a:moveTo>
                    <a:pt x="319405" y="1161415"/>
                  </a:moveTo>
                  <a:lnTo>
                    <a:pt x="0" y="1161415"/>
                  </a:lnTo>
                  <a:lnTo>
                    <a:pt x="798830" y="0"/>
                  </a:lnTo>
                  <a:lnTo>
                    <a:pt x="1118235" y="0"/>
                  </a:lnTo>
                  <a:lnTo>
                    <a:pt x="319405" y="1161415"/>
                  </a:lnTo>
                  <a:close/>
                </a:path>
              </a:pathLst>
            </a:custGeom>
            <a:solidFill>
              <a:srgbClr val="EB5C2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2177"/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901F0B-D259-9607-AA72-ED74EFF39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" y="7895"/>
            <a:ext cx="12191573" cy="684221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New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632</TotalTime>
  <Words>3600</Words>
  <Application>Microsoft Office PowerPoint</Application>
  <PresentationFormat>Широкоэкранный</PresentationFormat>
  <Paragraphs>325</Paragraphs>
  <Slides>38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38</vt:i4>
      </vt:variant>
    </vt:vector>
  </HeadingPairs>
  <TitlesOfParts>
    <vt:vector size="51" baseType="lpstr">
      <vt:lpstr>Arial Unicode MS</vt:lpstr>
      <vt:lpstr>Arial</vt:lpstr>
      <vt:lpstr>Calibri</vt:lpstr>
      <vt:lpstr>Microsoft Sans Serif</vt:lpstr>
      <vt:lpstr>Symbol</vt:lpstr>
      <vt:lpstr>Tahoma</vt:lpstr>
      <vt:lpstr>Times New Roman</vt:lpstr>
      <vt:lpstr>Verdana</vt:lpstr>
      <vt:lpstr>Wingdings</vt:lpstr>
      <vt:lpstr>Office Theme</vt:lpstr>
      <vt:lpstr>Office Theme</vt:lpstr>
      <vt:lpstr>1_Office Theme</vt:lpstr>
      <vt:lpstr>2_Office Theme</vt:lpstr>
      <vt:lpstr>Актуальные изменения в школьном образовании: ключевые ориентиры в формировании единого образовательного пространства, мировоззренческого и технологического суверенитета  (подготовлена на основе материалов ИСМО им. В.С. Леднева) </vt:lpstr>
      <vt:lpstr>ПОРТАЛ «ЕДИНОЕ СОДЕРЖАНИЕ ОБЩЕГО ОБРАЗОВАНИЯ»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КОНЦЕПЦИЯ ИСТОРИЧЕСКОГО ПРОСВЕЩЕНИЯ</vt:lpstr>
      <vt:lpstr>ИЗУЧЕНИЕ ПРОИЗВЕДЕНИЙ ОТЕЧЕСТВЕННОГО КИНЕМАТОГРАФА В ШКОЛАХ</vt:lpstr>
      <vt:lpstr>РАЗВИТИЕ ШКОЛЬНЫХ БИБЛИОТЕК</vt:lpstr>
      <vt:lpstr>ЕДИНОЕ ВОСПИТАТЕЛЬНОЕ ПРОСТРАНСТВО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Текст</dc:title>
  <dc:subject/>
  <dc:creator>1</dc:creator>
  <dc:description/>
  <cp:lastModifiedBy>Ра ИПКиППРО</cp:lastModifiedBy>
  <cp:revision>138</cp:revision>
  <dcterms:modified xsi:type="dcterms:W3CDTF">2026-08-17T09:37:07Z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</vt:r8>
  </property>
  <property fmtid="{D5CDD505-2E9C-101B-9397-08002B2CF9AE}" pid="3" name="PresentationFormat">
    <vt:lpwstr>Широкоэкранный</vt:lpwstr>
  </property>
  <property fmtid="{D5CDD505-2E9C-101B-9397-08002B2CF9AE}" pid="4" name="Slides">
    <vt:r8>8</vt:r8>
  </property>
</Properties>
</file>