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65" r:id="rId2"/>
  </p:sldMasterIdLst>
  <p:notesMasterIdLst>
    <p:notesMasterId r:id="rId13"/>
  </p:notesMasterIdLst>
  <p:sldIdLst>
    <p:sldId id="259" r:id="rId3"/>
    <p:sldId id="258" r:id="rId4"/>
    <p:sldId id="288" r:id="rId5"/>
    <p:sldId id="287" r:id="rId6"/>
    <p:sldId id="260" r:id="rId7"/>
    <p:sldId id="261" r:id="rId8"/>
    <p:sldId id="289" r:id="rId9"/>
    <p:sldId id="263" r:id="rId10"/>
    <p:sldId id="290" r:id="rId11"/>
    <p:sldId id="291" r:id="rId1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194A9F"/>
    <a:srgbClr val="E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5E0D-68B7-A4D6-7566-CE2823286852}" v="8" dt="2026-03-20T01:59:02.532"/>
    <p1510:client id="{F7BD69B1-2B81-E9A6-26FF-018C34E6CB8D}" v="167" dt="2026-03-19T10:33:46.3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97007" autoAdjust="0"/>
  </p:normalViewPr>
  <p:slideViewPr>
    <p:cSldViewPr snapToGrid="0">
      <p:cViewPr varScale="1">
        <p:scale>
          <a:sx n="103" d="100"/>
          <a:sy n="103" d="100"/>
        </p:scale>
        <p:origin x="138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829494844854995E-2"/>
          <c:y val="0.18538062926466001"/>
          <c:w val="0.42218746331838403"/>
          <c:h val="0.7043178358465560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I  полугодие 2026 год</c:v>
                </c:pt>
              </c:strCache>
            </c:strRef>
          </c:tx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CDB-46B5-BC91-7383413E60E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CDB-46B5-BC91-7383413E60E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5CDB-46B5-BC91-7383413E60E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5CDB-46B5-BC91-7383413E60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5CDB-46B5-BC91-7383413E60E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5CDB-46B5-BC91-7383413E60E9}"/>
              </c:ext>
            </c:extLst>
          </c:dPt>
          <c:dLbls>
            <c:dLbl>
              <c:idx val="1"/>
              <c:layout>
                <c:manualLayout>
                  <c:x val="-3.2151102471414401E-2"/>
                  <c:y val="7.757738479411389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CDB-46B5-BC91-7383413E60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техническое </c:v>
                </c:pt>
                <c:pt idx="1">
                  <c:v>естественно-научное</c:v>
                </c:pt>
                <c:pt idx="2">
                  <c:v>художественное </c:v>
                </c:pt>
                <c:pt idx="3">
                  <c:v>физкультурно-спортивное </c:v>
                </c:pt>
                <c:pt idx="4">
                  <c:v>социально-гуманитарное</c:v>
                </c:pt>
                <c:pt idx="5">
                  <c:v>туристско-краеведческое</c:v>
                </c:pt>
              </c:strCache>
            </c:strRef>
          </c:cat>
          <c:val>
            <c:numRef>
              <c:f>Лист1!$B$2:$B$7</c:f>
              <c:numCache>
                <c:formatCode>"О""с""н""о""в""н""о""й"</c:formatCode>
                <c:ptCount val="6"/>
                <c:pt idx="0">
                  <c:v>148</c:v>
                </c:pt>
                <c:pt idx="1">
                  <c:v>166</c:v>
                </c:pt>
                <c:pt idx="2">
                  <c:v>917</c:v>
                </c:pt>
                <c:pt idx="3">
                  <c:v>1168</c:v>
                </c:pt>
                <c:pt idx="4">
                  <c:v>464</c:v>
                </c:pt>
                <c:pt idx="5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DB-46B5-BC91-7383413E60E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8778962561617398"/>
          <c:y val="0.15548597899916899"/>
          <c:w val="0.36682800626776702"/>
          <c:h val="0.7416939242041750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aea8a35-b9e2-4807-8183-34fdbc6f9e92}"/>
      </c:ext>
    </c:extLst>
  </c:chart>
  <c:txPr>
    <a:bodyPr/>
    <a:lstStyle/>
    <a:p>
      <a:pPr>
        <a:defRPr lang="ru-RU"/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A163-D1E7-429D-A567-B319B5E98FA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C795D-493D-4F62-93B9-3C38AF72E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8748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F6632-37D7-B0FD-0295-99C99478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51BFDB4-E591-93EF-5638-107B125B6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621A131-296E-9CB8-78EF-9133DD1A8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536727-6057-8067-48FE-A64654149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402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46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dirty="0" err="1"/>
              <a:t>Footer</a:t>
            </a:r>
            <a:endParaRPr dirty="0"/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A962C6B-9EC8-4485-AA75-59B90A172C6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 dirty="0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текста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Четвертый уровень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 dirty="0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7456DFB-BE96-4A7F-9290-AF0B0242332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26607" y="2512998"/>
            <a:ext cx="1051560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buNone/>
              <a:tabLst>
                <a:tab pos="0" algn="l"/>
              </a:tabLst>
            </a:pPr>
            <a:r>
              <a:rPr lang="ru-RU" dirty="0">
                <a:solidFill>
                  <a:srgbClr val="0070C0"/>
                </a:solidFill>
                <a:latin typeface="Arial"/>
              </a:rPr>
              <a:t>ОРГАНИЗАЦИОННО-МЕТОДИЧЕСКОЕ ОБЕСПЕЧЕНИЕ РАЗВИТИЯ ДОПОЛНИТЕЛЬНОГО ОБРАЗОВАНИЯ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BD1B9C-E174-49EA-A223-6FA2C850ED81}"/>
              </a:ext>
            </a:extLst>
          </p:cNvPr>
          <p:cNvSpPr txBox="1"/>
          <p:nvPr/>
        </p:nvSpPr>
        <p:spPr>
          <a:xfrm>
            <a:off x="7100597" y="4824796"/>
            <a:ext cx="42443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 err="1" smtClean="0">
                <a:solidFill>
                  <a:srgbClr val="0070C0"/>
                </a:solidFill>
                <a:latin typeface="Arial"/>
              </a:rPr>
              <a:t>Шилинова</a:t>
            </a:r>
            <a:r>
              <a:rPr lang="ru-RU" dirty="0" smtClean="0">
                <a:solidFill>
                  <a:srgbClr val="0070C0"/>
                </a:solidFill>
                <a:latin typeface="Arial"/>
              </a:rPr>
              <a:t> Карина </a:t>
            </a:r>
            <a:r>
              <a:rPr lang="ru-RU" dirty="0">
                <a:solidFill>
                  <a:srgbClr val="0070C0"/>
                </a:solidFill>
                <a:latin typeface="Arial"/>
              </a:rPr>
              <a:t>В</a:t>
            </a:r>
            <a:r>
              <a:rPr lang="ru-RU" dirty="0" smtClean="0">
                <a:solidFill>
                  <a:srgbClr val="0070C0"/>
                </a:solidFill>
                <a:latin typeface="Arial"/>
              </a:rPr>
              <a:t>ладимировна, методист отдела образования</a:t>
            </a:r>
            <a:endParaRPr lang="ru-RU" dirty="0">
              <a:solidFill>
                <a:srgbClr val="0070C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4"/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1"/>
          <p:cNvSpPr txBox="1">
            <a:spLocks/>
          </p:cNvSpPr>
          <p:nvPr/>
        </p:nvSpPr>
        <p:spPr>
          <a:xfrm>
            <a:off x="70339" y="2580355"/>
            <a:ext cx="11569568" cy="5753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0" algn="l"/>
              </a:tabLst>
            </a:pPr>
            <a:r>
              <a:rPr lang="ru-RU" sz="2400" b="1" dirty="0">
                <a:solidFill>
                  <a:srgbClr val="0070C0"/>
                </a:solidFill>
                <a:latin typeface="Arial"/>
              </a:rPr>
              <a:t>ДОПОЛНИТЕЛЬНОЕ ОБРАЗОВАНИЕ - </a:t>
            </a:r>
            <a:r>
              <a:rPr lang="ru-RU" sz="2000" dirty="0"/>
              <a:t>самостоятельный вид образования, целенаправленный процесс воспитания и обучения посредством реализации дополнительных общеобразовательных программ. И осуществление образовательной деятельности в пространстве, </a:t>
            </a:r>
            <a:r>
              <a:rPr lang="ru-RU" sz="2000" b="1" dirty="0"/>
              <a:t>не ограниченном образовательными стандартами.</a:t>
            </a:r>
            <a:endParaRPr lang="ru-RU" sz="2000" dirty="0"/>
          </a:p>
          <a:p>
            <a:pPr algn="ctr">
              <a:tabLst>
                <a:tab pos="0" algn="l"/>
              </a:tabLst>
            </a:pPr>
            <a:endParaRPr lang="ru-RU" sz="240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15" name="PlaceHolder 1"/>
          <p:cNvSpPr txBox="1">
            <a:spLocks/>
          </p:cNvSpPr>
          <p:nvPr/>
        </p:nvSpPr>
        <p:spPr>
          <a:xfrm>
            <a:off x="2208729" y="3526401"/>
            <a:ext cx="7533147" cy="5753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2400" dirty="0">
                <a:solidFill>
                  <a:srgbClr val="0070C0"/>
                </a:solidFill>
                <a:latin typeface="Arial"/>
              </a:rPr>
              <a:t>РАЗВИТИЕ ЛИЧНОСТИ</a:t>
            </a:r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CCF05765-A3BA-EF01-A65E-DB3C0F63591B}"/>
              </a:ext>
            </a:extLst>
          </p:cNvPr>
          <p:cNvSpPr txBox="1">
            <a:spLocks/>
          </p:cNvSpPr>
          <p:nvPr/>
        </p:nvSpPr>
        <p:spPr>
          <a:xfrm>
            <a:off x="2208729" y="4126015"/>
            <a:ext cx="7533147" cy="5753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2400" dirty="0">
                <a:solidFill>
                  <a:srgbClr val="0070C0"/>
                </a:solidFill>
                <a:latin typeface="Arial"/>
              </a:rPr>
              <a:t>ВЫЯВЛЕНИЕ И ПОДДЕРЖКА ТАЛАНТОВ</a:t>
            </a: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79864DA2-A991-0C02-86D1-7A73C9A48FB1}"/>
              </a:ext>
            </a:extLst>
          </p:cNvPr>
          <p:cNvSpPr txBox="1">
            <a:spLocks/>
          </p:cNvSpPr>
          <p:nvPr/>
        </p:nvSpPr>
        <p:spPr>
          <a:xfrm>
            <a:off x="2208729" y="4976713"/>
            <a:ext cx="7533147" cy="5753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ctr">
              <a:buFont typeface="Wingdings" panose="05000000000000000000" pitchFamily="2" charset="2"/>
              <a:buChar char="§"/>
              <a:tabLst>
                <a:tab pos="0" algn="l"/>
              </a:tabLst>
            </a:pPr>
            <a:r>
              <a:rPr lang="ru-RU" sz="2400" dirty="0">
                <a:solidFill>
                  <a:srgbClr val="0070C0"/>
                </a:solidFill>
                <a:latin typeface="Arial"/>
              </a:rPr>
              <a:t>ПРОФОРИЕНТАЦИЯ И СОЦИАЛИЗАЦИЯ ПОДРАСТАЮЩЕГО ПОКОЛЕНИЯ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69B989-AD4E-757A-ED74-88DFA363E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20">
            <a:extLst>
              <a:ext uri="{FF2B5EF4-FFF2-40B4-BE49-F238E27FC236}">
                <a16:creationId xmlns:a16="http://schemas.microsoft.com/office/drawing/2014/main" id="{507011A9-42A7-DB0F-F82B-DD043C17C47D}"/>
              </a:ext>
            </a:extLst>
          </p:cNvPr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C5280E46-772F-B9EB-DA7F-9552A428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188" y="-201976"/>
            <a:ext cx="10665988" cy="834887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400" b="1" dirty="0" smtClean="0">
                <a:solidFill>
                  <a:srgbClr val="0070C0"/>
                </a:solidFill>
                <a:latin typeface="Arial"/>
              </a:rPr>
              <a:t>ЦЕЛЕВАЯ МОДЕЛЬ РАЗВИТИЯ ДОПОЛНИТЕЛЬНОГО ОБРАЗОВАНИЯ</a:t>
            </a:r>
            <a:endParaRPr lang="ru-RU" sz="2400" b="1" u="none" strike="noStrike" dirty="0">
              <a:solidFill>
                <a:srgbClr val="0070C0"/>
              </a:solidFill>
              <a:effectLst/>
              <a:uFillTx/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78F1BF-9C54-6D6F-738B-553C6150B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933" y="1122464"/>
            <a:ext cx="4762134" cy="3906736"/>
          </a:xfrm>
          <a:prstGeom prst="rect">
            <a:avLst/>
          </a:prstGeom>
        </p:spPr>
      </p:pic>
      <p:sp>
        <p:nvSpPr>
          <p:cNvPr id="7" name="PlaceHolder 1">
            <a:extLst>
              <a:ext uri="{FF2B5EF4-FFF2-40B4-BE49-F238E27FC236}">
                <a16:creationId xmlns:a16="http://schemas.microsoft.com/office/drawing/2014/main" id="{A10224C4-F98A-EB0E-0FCD-6F4BC1FD06D5}"/>
              </a:ext>
            </a:extLst>
          </p:cNvPr>
          <p:cNvSpPr txBox="1">
            <a:spLocks/>
          </p:cNvSpPr>
          <p:nvPr/>
        </p:nvSpPr>
        <p:spPr>
          <a:xfrm>
            <a:off x="4832973" y="2291024"/>
            <a:ext cx="2526054" cy="3114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0" algn="l"/>
              </a:tabLst>
            </a:pPr>
            <a:r>
              <a:rPr lang="ru-RU" sz="1800" dirty="0">
                <a:solidFill>
                  <a:srgbClr val="C00000"/>
                </a:solidFill>
                <a:latin typeface="Arial"/>
              </a:rPr>
              <a:t>Региональный модельный центр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032000" y="719666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4141612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9756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32973" y="4876492"/>
            <a:ext cx="3172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Образовательные организации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847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369DAA-89D6-4608-0DB8-7F94EB24E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7430098-3954-4F3B-856F-B4E5886DE09F}"/>
              </a:ext>
            </a:extLst>
          </p:cNvPr>
          <p:cNvSpPr/>
          <p:nvPr/>
        </p:nvSpPr>
        <p:spPr>
          <a:xfrm>
            <a:off x="1492250" y="4116436"/>
            <a:ext cx="4220680" cy="13244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C91E80D-465F-4F0A-B69C-6BFAF926FCED}"/>
              </a:ext>
            </a:extLst>
          </p:cNvPr>
          <p:cNvSpPr/>
          <p:nvPr/>
        </p:nvSpPr>
        <p:spPr>
          <a:xfrm>
            <a:off x="6892748" y="3368405"/>
            <a:ext cx="3845102" cy="6502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34AED7E-6AD8-4F97-833E-AA988B04F5D3}"/>
              </a:ext>
            </a:extLst>
          </p:cNvPr>
          <p:cNvSpPr/>
          <p:nvPr/>
        </p:nvSpPr>
        <p:spPr>
          <a:xfrm>
            <a:off x="1492250" y="2244455"/>
            <a:ext cx="4190672" cy="15660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6" name="PlaceHolder 14">
            <a:extLst>
              <a:ext uri="{FF2B5EF4-FFF2-40B4-BE49-F238E27FC236}">
                <a16:creationId xmlns:a16="http://schemas.microsoft.com/office/drawing/2014/main" id="{050647D1-2191-C776-CA2B-D64B13DC1932}"/>
              </a:ext>
            </a:extLst>
          </p:cNvPr>
          <p:cNvSpPr/>
          <p:nvPr/>
        </p:nvSpPr>
        <p:spPr>
          <a:xfrm>
            <a:off x="949680" y="-156073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1">
            <a:extLst>
              <a:ext uri="{FF2B5EF4-FFF2-40B4-BE49-F238E27FC236}">
                <a16:creationId xmlns:a16="http://schemas.microsoft.com/office/drawing/2014/main" id="{A2579E61-597F-16A9-8192-1AABF73F6915}"/>
              </a:ext>
            </a:extLst>
          </p:cNvPr>
          <p:cNvSpPr txBox="1">
            <a:spLocks/>
          </p:cNvSpPr>
          <p:nvPr/>
        </p:nvSpPr>
        <p:spPr>
          <a:xfrm>
            <a:off x="70339" y="2580355"/>
            <a:ext cx="11569568" cy="5753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0" algn="l"/>
              </a:tabLst>
            </a:pPr>
            <a:endParaRPr lang="ru-RU" sz="240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59" name="Shape 1">
            <a:extLst>
              <a:ext uri="{FF2B5EF4-FFF2-40B4-BE49-F238E27FC236}">
                <a16:creationId xmlns:a16="http://schemas.microsoft.com/office/drawing/2014/main" id="{F544AB98-602F-0A93-E39C-7A9CF164C08D}"/>
              </a:ext>
            </a:extLst>
          </p:cNvPr>
          <p:cNvSpPr/>
          <p:nvPr/>
        </p:nvSpPr>
        <p:spPr>
          <a:xfrm>
            <a:off x="6394332" y="2048766"/>
            <a:ext cx="19050" cy="2766417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/>
          <a:effectLst/>
        </p:spPr>
      </p:sp>
      <p:sp>
        <p:nvSpPr>
          <p:cNvPr id="61" name="Shape 2">
            <a:extLst>
              <a:ext uri="{FF2B5EF4-FFF2-40B4-BE49-F238E27FC236}">
                <a16:creationId xmlns:a16="http://schemas.microsoft.com/office/drawing/2014/main" id="{E49F06DB-1736-18F0-0F62-FCF520ACE928}"/>
              </a:ext>
            </a:extLst>
          </p:cNvPr>
          <p:cNvSpPr/>
          <p:nvPr/>
        </p:nvSpPr>
        <p:spPr>
          <a:xfrm>
            <a:off x="5826019" y="2682700"/>
            <a:ext cx="425276" cy="1905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/>
          <a:effectLst/>
        </p:spPr>
      </p:sp>
      <p:sp>
        <p:nvSpPr>
          <p:cNvPr id="63" name="Shape 3">
            <a:extLst>
              <a:ext uri="{FF2B5EF4-FFF2-40B4-BE49-F238E27FC236}">
                <a16:creationId xmlns:a16="http://schemas.microsoft.com/office/drawing/2014/main" id="{0F1F8D81-FBA6-F9F0-9DDB-8D0D5175D4E5}"/>
              </a:ext>
            </a:extLst>
          </p:cNvPr>
          <p:cNvSpPr/>
          <p:nvPr/>
        </p:nvSpPr>
        <p:spPr>
          <a:xfrm>
            <a:off x="6232246" y="2532755"/>
            <a:ext cx="318939" cy="318939"/>
          </a:xfrm>
          <a:prstGeom prst="roundRect">
            <a:avLst>
              <a:gd name="adj" fmla="val 40005"/>
            </a:avLst>
          </a:prstGeom>
          <a:solidFill>
            <a:srgbClr val="0070C0"/>
          </a:solidFill>
          <a:ln w="4763">
            <a:solidFill>
              <a:srgbClr val="E5B2B7"/>
            </a:solidFill>
            <a:prstDash val="solid"/>
          </a:ln>
          <a:effectLst/>
        </p:spPr>
      </p:sp>
      <p:sp>
        <p:nvSpPr>
          <p:cNvPr id="67" name="Text 6">
            <a:extLst>
              <a:ext uri="{FF2B5EF4-FFF2-40B4-BE49-F238E27FC236}">
                <a16:creationId xmlns:a16="http://schemas.microsoft.com/office/drawing/2014/main" id="{CD959160-C360-9F7F-FA5D-06058C7B8C44}"/>
              </a:ext>
            </a:extLst>
          </p:cNvPr>
          <p:cNvSpPr/>
          <p:nvPr/>
        </p:nvSpPr>
        <p:spPr>
          <a:xfrm>
            <a:off x="1544408" y="2342479"/>
            <a:ext cx="4078498" cy="689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33000"/>
              </a:lnSpc>
              <a:buNone/>
            </a:pPr>
            <a:r>
              <a:rPr lang="ru-RU" sz="1400" dirty="0">
                <a:ea typeface="DM Sans" pitchFamily="34" charset="-122"/>
                <a:cs typeface="DM Sans" pitchFamily="34" charset="-120"/>
              </a:rPr>
              <a:t>Распоряжение Правительства Республики Алтай от 13 марта 2019 года номер 120-р «Об утверждении Положения о региональном модельном центре дополнительного образования детей Республики Алтай»</a:t>
            </a:r>
            <a:endParaRPr lang="en-US" sz="1400" dirty="0"/>
          </a:p>
        </p:txBody>
      </p:sp>
      <p:sp>
        <p:nvSpPr>
          <p:cNvPr id="69" name="Shape 7">
            <a:extLst>
              <a:ext uri="{FF2B5EF4-FFF2-40B4-BE49-F238E27FC236}">
                <a16:creationId xmlns:a16="http://schemas.microsoft.com/office/drawing/2014/main" id="{13B07ADC-E09E-8F2A-88FE-653421597718}"/>
              </a:ext>
            </a:extLst>
          </p:cNvPr>
          <p:cNvSpPr/>
          <p:nvPr/>
        </p:nvSpPr>
        <p:spPr>
          <a:xfrm>
            <a:off x="6532134" y="3533253"/>
            <a:ext cx="425276" cy="1905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/>
          <a:effectLst/>
        </p:spPr>
      </p:sp>
      <p:sp>
        <p:nvSpPr>
          <p:cNvPr id="71" name="Shape 8">
            <a:extLst>
              <a:ext uri="{FF2B5EF4-FFF2-40B4-BE49-F238E27FC236}">
                <a16:creationId xmlns:a16="http://schemas.microsoft.com/office/drawing/2014/main" id="{7E72FE66-3865-F53D-94C0-BDF5EC8F3211}"/>
              </a:ext>
            </a:extLst>
          </p:cNvPr>
          <p:cNvSpPr/>
          <p:nvPr/>
        </p:nvSpPr>
        <p:spPr>
          <a:xfrm>
            <a:off x="6232246" y="3383308"/>
            <a:ext cx="318939" cy="318939"/>
          </a:xfrm>
          <a:prstGeom prst="roundRect">
            <a:avLst>
              <a:gd name="adj" fmla="val 40005"/>
            </a:avLst>
          </a:prstGeom>
          <a:solidFill>
            <a:srgbClr val="0070C0"/>
          </a:solidFill>
          <a:ln w="4763">
            <a:solidFill>
              <a:srgbClr val="E5B2B7"/>
            </a:solidFill>
            <a:prstDash val="solid"/>
          </a:ln>
          <a:effectLst/>
        </p:spPr>
      </p:sp>
      <p:sp>
        <p:nvSpPr>
          <p:cNvPr id="75" name="Text 11">
            <a:extLst>
              <a:ext uri="{FF2B5EF4-FFF2-40B4-BE49-F238E27FC236}">
                <a16:creationId xmlns:a16="http://schemas.microsoft.com/office/drawing/2014/main" id="{4DECA7EF-9D9C-875A-CF67-A35305305AC5}"/>
              </a:ext>
            </a:extLst>
          </p:cNvPr>
          <p:cNvSpPr/>
          <p:nvPr/>
        </p:nvSpPr>
        <p:spPr>
          <a:xfrm>
            <a:off x="7071652" y="3394930"/>
            <a:ext cx="391384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ru-RU" sz="1400" dirty="0"/>
              <a:t>Распоряжение Правительства Республики Алтай от 26 октября 2018 года номер 602-р</a:t>
            </a:r>
            <a:endParaRPr lang="en-US" sz="1400" dirty="0"/>
          </a:p>
        </p:txBody>
      </p:sp>
      <p:sp>
        <p:nvSpPr>
          <p:cNvPr id="77" name="Shape 12">
            <a:extLst>
              <a:ext uri="{FF2B5EF4-FFF2-40B4-BE49-F238E27FC236}">
                <a16:creationId xmlns:a16="http://schemas.microsoft.com/office/drawing/2014/main" id="{93B0BB66-CA98-4B7D-5D60-A7B4014E22FF}"/>
              </a:ext>
            </a:extLst>
          </p:cNvPr>
          <p:cNvSpPr/>
          <p:nvPr/>
        </p:nvSpPr>
        <p:spPr>
          <a:xfrm>
            <a:off x="5826019" y="4266380"/>
            <a:ext cx="425276" cy="1905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/>
          <a:effectLst/>
        </p:spPr>
      </p:sp>
      <p:sp>
        <p:nvSpPr>
          <p:cNvPr id="79" name="Shape 13">
            <a:extLst>
              <a:ext uri="{FF2B5EF4-FFF2-40B4-BE49-F238E27FC236}">
                <a16:creationId xmlns:a16="http://schemas.microsoft.com/office/drawing/2014/main" id="{2F1E2435-9EE6-6B1C-48EA-9E8005C0E5B7}"/>
              </a:ext>
            </a:extLst>
          </p:cNvPr>
          <p:cNvSpPr/>
          <p:nvPr/>
        </p:nvSpPr>
        <p:spPr>
          <a:xfrm>
            <a:off x="6232246" y="4116436"/>
            <a:ext cx="318939" cy="318939"/>
          </a:xfrm>
          <a:prstGeom prst="roundRect">
            <a:avLst>
              <a:gd name="adj" fmla="val 40005"/>
            </a:avLst>
          </a:prstGeom>
          <a:solidFill>
            <a:srgbClr val="0070C0"/>
          </a:solidFill>
          <a:ln w="4763">
            <a:solidFill>
              <a:srgbClr val="E5B2B7"/>
            </a:solidFill>
            <a:prstDash val="solid"/>
          </a:ln>
          <a:effectLst/>
        </p:spPr>
      </p:sp>
      <p:sp>
        <p:nvSpPr>
          <p:cNvPr id="83" name="Text 16">
            <a:extLst>
              <a:ext uri="{FF2B5EF4-FFF2-40B4-BE49-F238E27FC236}">
                <a16:creationId xmlns:a16="http://schemas.microsoft.com/office/drawing/2014/main" id="{FD81EDD9-9586-50AA-EFA6-48990C4616FD}"/>
              </a:ext>
            </a:extLst>
          </p:cNvPr>
          <p:cNvSpPr/>
          <p:nvPr/>
        </p:nvSpPr>
        <p:spPr>
          <a:xfrm>
            <a:off x="1544408" y="4129688"/>
            <a:ext cx="4138514" cy="877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r">
              <a:lnSpc>
                <a:spcPct val="133000"/>
              </a:lnSpc>
            </a:pPr>
            <a:r>
              <a:rPr lang="ru-RU" sz="1400" dirty="0"/>
              <a:t>Приказ Министерства образования и науки Республики Алтай от 9 апреля 2019 года номер 422 «О создании муниципальных опорных центров дополнительного образования».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327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20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6" name="Объект 12"/>
          <p:cNvSpPr txBox="1">
            <a:spLocks/>
          </p:cNvSpPr>
          <p:nvPr/>
        </p:nvSpPr>
        <p:spPr>
          <a:xfrm>
            <a:off x="1524000" y="34290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70C0"/>
                </a:solidFill>
                <a:latin typeface="+mn-lt"/>
              </a:rPr>
              <a:t>Цель: 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создание условий для обеспечения эффективной системы взаимодействия в сфере дополнительного образования по реализации современных, вариативных и востребованных дополнительных общеобразовательных программ различных направленностей для детей, обеспечивающей достижение показателей развития системы дополнительного образования.</a:t>
            </a:r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>
              <a:buClr>
                <a:srgbClr val="C00000"/>
              </a:buClr>
              <a:buSzPct val="150000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algn="ctr"/>
            <a:endParaRPr lang="ru-RU" sz="28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725168C3-28EB-4505-86AE-35394B354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188" y="-201976"/>
            <a:ext cx="9142920" cy="834887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800" b="1" dirty="0">
                <a:solidFill>
                  <a:srgbClr val="0070C0"/>
                </a:solidFill>
                <a:latin typeface="Arial"/>
              </a:rPr>
              <a:t>РЕГИОНАЛЬНЫЙ МОДЕЛЬНЫЙ ЦЕНТР</a:t>
            </a:r>
            <a:endParaRPr lang="ru-RU" sz="2800" b="1" u="none" strike="noStrike" dirty="0">
              <a:solidFill>
                <a:srgbClr val="0070C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23"/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2" name="Объект 12">
            <a:extLst>
              <a:ext uri="{FF2B5EF4-FFF2-40B4-BE49-F238E27FC236}">
                <a16:creationId xmlns:a16="http://schemas.microsoft.com/office/drawing/2014/main" id="{E22F731D-D224-05AA-1EAB-6235C3B5964F}"/>
              </a:ext>
            </a:extLst>
          </p:cNvPr>
          <p:cNvSpPr txBox="1">
            <a:spLocks/>
          </p:cNvSpPr>
          <p:nvPr/>
        </p:nvSpPr>
        <p:spPr>
          <a:xfrm>
            <a:off x="2097118" y="-71177"/>
            <a:ext cx="8219643" cy="957441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0070C0"/>
                </a:solidFill>
                <a:latin typeface="+mn-lt"/>
              </a:rPr>
              <a:t>ФУНКЦИИ РЕГИОНАЛЬНОГО МОДЕЛЬНОГО ЦЕНТРА</a:t>
            </a:r>
          </a:p>
        </p:txBody>
      </p:sp>
      <p:sp>
        <p:nvSpPr>
          <p:cNvPr id="3" name="Объект 12">
            <a:extLst>
              <a:ext uri="{FF2B5EF4-FFF2-40B4-BE49-F238E27FC236}">
                <a16:creationId xmlns:a16="http://schemas.microsoft.com/office/drawing/2014/main" id="{17273C70-D62C-53C7-CC7C-E2017EE3C6F3}"/>
              </a:ext>
            </a:extLst>
          </p:cNvPr>
          <p:cNvSpPr txBox="1">
            <a:spLocks/>
          </p:cNvSpPr>
          <p:nvPr/>
        </p:nvSpPr>
        <p:spPr>
          <a:xfrm>
            <a:off x="830909" y="4897399"/>
            <a:ext cx="10279555" cy="654296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Выявление инфраструктурного, материально-технического и кадрового потенциала Республики Алтай;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Формирование и распространение лучших практик;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Развитие профессионального мастерства педагогов;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Обеспечение функционирования Навигатора дополнительного образования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Организационное, методическое и аналитическое сопровождение муниципальных опорных центров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endParaRPr lang="ru-RU" sz="2800" dirty="0">
              <a:solidFill>
                <a:srgbClr val="0070C0"/>
              </a:solidFill>
              <a:latin typeface="+mn-lt"/>
            </a:endParaRPr>
          </a:p>
          <a:p>
            <a:endParaRPr lang="ru-RU" sz="2800" dirty="0">
              <a:solidFill>
                <a:srgbClr val="0070C0"/>
              </a:solidFill>
              <a:latin typeface="+mn-lt"/>
            </a:endParaRPr>
          </a:p>
          <a:p>
            <a:endParaRPr lang="ru-RU" sz="2800" dirty="0">
              <a:solidFill>
                <a:srgbClr val="0070C0"/>
              </a:solidFill>
              <a:latin typeface="+mn-lt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9D8AF06-F5F3-A13F-8D6F-473CF913DF74}"/>
              </a:ext>
            </a:extLst>
          </p:cNvPr>
          <p:cNvCxnSpPr/>
          <p:nvPr/>
        </p:nvCxnSpPr>
        <p:spPr>
          <a:xfrm flipH="1">
            <a:off x="3376246" y="4240404"/>
            <a:ext cx="612950" cy="723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717B55-91DC-6DFF-4D63-09AB316FB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20">
            <a:extLst>
              <a:ext uri="{FF2B5EF4-FFF2-40B4-BE49-F238E27FC236}">
                <a16:creationId xmlns:a16="http://schemas.microsoft.com/office/drawing/2014/main" id="{9BF2BC1C-C982-3926-F001-257FB4A7D97F}"/>
              </a:ext>
            </a:extLst>
          </p:cNvPr>
          <p:cNvSpPr/>
          <p:nvPr/>
        </p:nvSpPr>
        <p:spPr>
          <a:xfrm>
            <a:off x="949680" y="-201976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90000"/>
              </a:lnSpc>
            </a:pPr>
            <a:endParaRPr lang="ru-RU" sz="2400" b="0" u="none" strike="noStrike" dirty="0">
              <a:solidFill>
                <a:schemeClr val="accent5"/>
              </a:solidFill>
              <a:effectLst/>
              <a:uFillTx/>
              <a:latin typeface="Arial"/>
            </a:endParaRPr>
          </a:p>
        </p:txBody>
      </p:sp>
      <p:sp>
        <p:nvSpPr>
          <p:cNvPr id="6" name="Объект 12">
            <a:extLst>
              <a:ext uri="{FF2B5EF4-FFF2-40B4-BE49-F238E27FC236}">
                <a16:creationId xmlns:a16="http://schemas.microsoft.com/office/drawing/2014/main" id="{3AB74C7E-9C81-D61C-27CB-D1AB155C6D57}"/>
              </a:ext>
            </a:extLst>
          </p:cNvPr>
          <p:cNvSpPr txBox="1">
            <a:spLocks/>
          </p:cNvSpPr>
          <p:nvPr/>
        </p:nvSpPr>
        <p:spPr>
          <a:xfrm>
            <a:off x="1223721" y="3924502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Ресурсные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 и методические площадки для образовательных организаций 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на местах;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+mn-lt"/>
              </a:rPr>
              <a:t>Координация развития программ всех направленностей на муниципальном уровне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;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+mn-lt"/>
              </a:rPr>
              <a:t>Содержательное наполнение муниципального сегмента Навигатора дополнительного образования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;</a:t>
            </a: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  <a:latin typeface="+mn-lt"/>
              </a:rPr>
              <a:t>Организационно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-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техническое и методическое сопровождение социального </a:t>
            </a:r>
            <a:r>
              <a:rPr lang="ru-RU" sz="2400" dirty="0">
                <a:solidFill>
                  <a:srgbClr val="0070C0"/>
                </a:solidFill>
                <a:latin typeface="+mn-lt"/>
              </a:rPr>
              <a:t>заказа.</a:t>
            </a:r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buClr>
                <a:srgbClr val="C00000"/>
              </a:buClr>
              <a:buSzPct val="150000"/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>
              <a:buClr>
                <a:srgbClr val="C00000"/>
              </a:buClr>
              <a:buSzPct val="150000"/>
            </a:pPr>
            <a:endParaRPr lang="ru-RU" sz="2400" dirty="0">
              <a:solidFill>
                <a:srgbClr val="0070C0"/>
              </a:solidFill>
              <a:latin typeface="+mn-lt"/>
            </a:endParaRPr>
          </a:p>
          <a:p>
            <a:pPr algn="ctr"/>
            <a:endParaRPr lang="ru-RU" sz="280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D2A7C0F2-FB4B-EE65-4BDB-E43169BAC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188" y="-201976"/>
            <a:ext cx="9142920" cy="834887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800" b="1" dirty="0">
                <a:solidFill>
                  <a:srgbClr val="0070C0"/>
                </a:solidFill>
                <a:latin typeface="Arial"/>
              </a:rPr>
              <a:t>МУНИЦИПАЛЬНЫЙ ОПОРНЫЙ ЦЕНТР</a:t>
            </a:r>
            <a:endParaRPr lang="ru-RU" sz="2800" b="1" u="none" strike="noStrike" dirty="0">
              <a:solidFill>
                <a:srgbClr val="0070C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8030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>
            <a:extLst>
              <a:ext uri="{FF2B5EF4-FFF2-40B4-BE49-F238E27FC236}">
                <a16:creationId xmlns:a16="http://schemas.microsoft.com/office/drawing/2014/main" id="{7F408ADE-1EC8-BD81-6351-894C0566D1BB}"/>
              </a:ext>
            </a:extLst>
          </p:cNvPr>
          <p:cNvSpPr txBox="1">
            <a:spLocks/>
          </p:cNvSpPr>
          <p:nvPr/>
        </p:nvSpPr>
        <p:spPr>
          <a:xfrm>
            <a:off x="1639339" y="365144"/>
            <a:ext cx="9142920" cy="834887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endParaRPr lang="ru-RU" sz="320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501D447-E4E6-670B-2AA0-1B147DB10A0B}"/>
              </a:ext>
            </a:extLst>
          </p:cNvPr>
          <p:cNvSpPr/>
          <p:nvPr/>
        </p:nvSpPr>
        <p:spPr>
          <a:xfrm>
            <a:off x="1772259" y="282782"/>
            <a:ext cx="7892245" cy="76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70C0"/>
                </a:solidFill>
                <a:ea typeface="DM Sans SemiBold" pitchFamily="34" charset="-122"/>
                <a:cs typeface="DM Sans SemiBold" pitchFamily="34" charset="-120"/>
              </a:rPr>
              <a:t>ВЗАИМОДЕЙСТВИЕ РЕГИОНА И МУНИЦИПАЛИТЕТОВ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2AF97D6F-A5BA-4ED7-87F5-FEC0F8BA849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2260" y="1604459"/>
            <a:ext cx="703654" cy="992473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B67C3D4B-FF47-43BC-3049-76D38CAEFA13}"/>
              </a:ext>
            </a:extLst>
          </p:cNvPr>
          <p:cNvSpPr/>
          <p:nvPr/>
        </p:nvSpPr>
        <p:spPr>
          <a:xfrm>
            <a:off x="2626716" y="1629157"/>
            <a:ext cx="7607530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70C0"/>
                </a:solidFill>
                <a:ea typeface="DM Sans SemiBold" pitchFamily="34" charset="-122"/>
                <a:cs typeface="DM Sans SemiBold" pitchFamily="34" charset="-120"/>
              </a:rPr>
              <a:t>ПЕРЕДАЧА ПРАКТИК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151D90B8-BAFC-2A05-C630-CFC622DDDCD5}"/>
              </a:ext>
            </a:extLst>
          </p:cNvPr>
          <p:cNvSpPr/>
          <p:nvPr/>
        </p:nvSpPr>
        <p:spPr>
          <a:xfrm>
            <a:off x="2626716" y="1882314"/>
            <a:ext cx="7607530" cy="362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600" dirty="0">
                <a:solidFill>
                  <a:srgbClr val="0070C0"/>
                </a:solidFill>
                <a:ea typeface="DM Sans" pitchFamily="34" charset="-122"/>
                <a:cs typeface="DM Sans" pitchFamily="34" charset="-120"/>
              </a:rPr>
              <a:t>РЕГИОНАЛЬНЫЙ ЦЕНТР ПЕРЕДАЕТ ПЕРЕДОВЫЕ ФЕДЕРАЛЬНЫЕ И РЕГИОНАЛЬНЫЕ ПРАКТИКИ</a:t>
            </a:r>
            <a:endParaRPr lang="en-US" sz="1600" dirty="0">
              <a:solidFill>
                <a:srgbClr val="0070C0"/>
              </a:solidFill>
            </a:endParaRPr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0FEB7994-D621-5D01-DE44-7B32F9F09E0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2260" y="2614229"/>
            <a:ext cx="703654" cy="992473"/>
          </a:xfrm>
          <a:prstGeom prst="rect">
            <a:avLst/>
          </a:prstGeom>
        </p:spPr>
      </p:pic>
      <p:sp>
        <p:nvSpPr>
          <p:cNvPr id="17" name="Text 4">
            <a:extLst>
              <a:ext uri="{FF2B5EF4-FFF2-40B4-BE49-F238E27FC236}">
                <a16:creationId xmlns:a16="http://schemas.microsoft.com/office/drawing/2014/main" id="{3878A28A-07F1-3642-3704-A6EC855F4F09}"/>
              </a:ext>
            </a:extLst>
          </p:cNvPr>
          <p:cNvSpPr/>
          <p:nvPr/>
        </p:nvSpPr>
        <p:spPr>
          <a:xfrm>
            <a:off x="2626716" y="2596932"/>
            <a:ext cx="7607530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70C0"/>
                </a:solidFill>
                <a:ea typeface="DM Sans SemiBold" pitchFamily="34" charset="-122"/>
                <a:cs typeface="DM Sans SemiBold" pitchFamily="34" charset="-120"/>
              </a:rPr>
              <a:t>ОБУЧЕНИЕ И РАЗВИТИЕ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B9898D02-F049-8245-2587-4E8CFC7E3E35}"/>
              </a:ext>
            </a:extLst>
          </p:cNvPr>
          <p:cNvSpPr/>
          <p:nvPr/>
        </p:nvSpPr>
        <p:spPr>
          <a:xfrm>
            <a:off x="2626716" y="2871574"/>
            <a:ext cx="7607530" cy="362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600" dirty="0">
                <a:solidFill>
                  <a:srgbClr val="0070C0"/>
                </a:solidFill>
                <a:ea typeface="DM Sans" pitchFamily="34" charset="-122"/>
                <a:cs typeface="DM Sans" pitchFamily="34" charset="-120"/>
              </a:rPr>
              <a:t>ОРГАНИЗАЦИЯ СЕМИНАРОВ, СОВЕЩАНИЙ И КУРСОВ ПОВЫШЕНИЯ КВАЛИФИКАЦИИ</a:t>
            </a:r>
            <a:endParaRPr lang="en-US" sz="1600" dirty="0">
              <a:solidFill>
                <a:srgbClr val="0070C0"/>
              </a:solidFill>
            </a:endParaRPr>
          </a:p>
        </p:txBody>
      </p:sp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289B5189-09B2-27C6-F4D0-554DB4539D9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2260" y="3623999"/>
            <a:ext cx="703654" cy="992473"/>
          </a:xfrm>
          <a:prstGeom prst="rect">
            <a:avLst/>
          </a:prstGeom>
        </p:spPr>
      </p:pic>
      <p:sp>
        <p:nvSpPr>
          <p:cNvPr id="25" name="Text 7">
            <a:extLst>
              <a:ext uri="{FF2B5EF4-FFF2-40B4-BE49-F238E27FC236}">
                <a16:creationId xmlns:a16="http://schemas.microsoft.com/office/drawing/2014/main" id="{8A1BBE7C-0DD4-03A3-78A8-D84BF9680CE6}"/>
              </a:ext>
            </a:extLst>
          </p:cNvPr>
          <p:cNvSpPr/>
          <p:nvPr/>
        </p:nvSpPr>
        <p:spPr>
          <a:xfrm>
            <a:off x="2626716" y="3911585"/>
            <a:ext cx="7607530" cy="362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600" dirty="0">
                <a:solidFill>
                  <a:srgbClr val="0070C0"/>
                </a:solidFill>
                <a:ea typeface="DM Sans" pitchFamily="34" charset="-122"/>
                <a:cs typeface="DM Sans" pitchFamily="34" charset="-120"/>
              </a:rPr>
              <a:t>МУНИЦИПАЛЬНЫЕ ЦЕНТРЫ — ПРОВОДНИКИ РЕГИОНАЛЬНОЙ ПОЛИТИКИ НА МЕСТАХ</a:t>
            </a:r>
            <a:endParaRPr lang="en-US" sz="1600" dirty="0">
              <a:solidFill>
                <a:srgbClr val="0070C0"/>
              </a:solidFill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7CB3CF9D-F4B7-9139-E549-814131BD064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72259" y="4633771"/>
            <a:ext cx="703653" cy="992472"/>
          </a:xfrm>
          <a:prstGeom prst="rect">
            <a:avLst/>
          </a:prstGeom>
        </p:spPr>
      </p:pic>
      <p:sp>
        <p:nvSpPr>
          <p:cNvPr id="31" name="Text 9">
            <a:extLst>
              <a:ext uri="{FF2B5EF4-FFF2-40B4-BE49-F238E27FC236}">
                <a16:creationId xmlns:a16="http://schemas.microsoft.com/office/drawing/2014/main" id="{E5A853AE-52A0-6496-C64F-A8309B341506}"/>
              </a:ext>
            </a:extLst>
          </p:cNvPr>
          <p:cNvSpPr/>
          <p:nvPr/>
        </p:nvSpPr>
        <p:spPr>
          <a:xfrm>
            <a:off x="2626716" y="4834253"/>
            <a:ext cx="7607530" cy="3623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600" dirty="0">
                <a:solidFill>
                  <a:srgbClr val="0070C0"/>
                </a:solidFill>
                <a:ea typeface="DM Sans" pitchFamily="34" charset="-122"/>
                <a:cs typeface="DM Sans" pitchFamily="34" charset="-120"/>
              </a:rPr>
              <a:t>МОНИТОРИНГ РЕАЛИЗАЦИИ МЕРОПРИЯТИЙ И СБОР СТАТИСТИЧЕСКОЙ ИНФОРМАЦИИ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D8493E-FBE1-EB93-F8A9-BF6380AA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>
            <a:extLst>
              <a:ext uri="{FF2B5EF4-FFF2-40B4-BE49-F238E27FC236}">
                <a16:creationId xmlns:a16="http://schemas.microsoft.com/office/drawing/2014/main" id="{45350053-A49F-F5B6-A776-1E6EAB59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462" y="246801"/>
            <a:ext cx="7831015" cy="61774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800" b="1" dirty="0">
                <a:solidFill>
                  <a:srgbClr val="0070C0"/>
                </a:solidFill>
                <a:latin typeface="Arial"/>
                <a:cs typeface="Arial"/>
              </a:rPr>
              <a:t>УЧАСТИЕ В МЕТОДИЧЕСКИХ КОНКУРСАХ</a:t>
            </a:r>
          </a:p>
        </p:txBody>
      </p:sp>
      <p:sp>
        <p:nvSpPr>
          <p:cNvPr id="4" name="Объект 12">
            <a:extLst>
              <a:ext uri="{FF2B5EF4-FFF2-40B4-BE49-F238E27FC236}">
                <a16:creationId xmlns:a16="http://schemas.microsoft.com/office/drawing/2014/main" id="{14FA8C8A-F16B-368A-2E32-5BBD93436A2B}"/>
              </a:ext>
            </a:extLst>
          </p:cNvPr>
          <p:cNvSpPr txBox="1">
            <a:spLocks/>
          </p:cNvSpPr>
          <p:nvPr/>
        </p:nvSpPr>
        <p:spPr>
          <a:xfrm>
            <a:off x="1150806" y="1777996"/>
            <a:ext cx="8005440" cy="2087839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SzPct val="200000"/>
              <a:buFont typeface="Wingdings" panose="05000000000000000000" pitchFamily="2" charset="2"/>
              <a:buChar char="ü"/>
            </a:pPr>
            <a:endParaRPr lang="ru-RU" sz="3200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27282DA-AACA-E488-7300-A94A46607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083487"/>
              </p:ext>
            </p:extLst>
          </p:nvPr>
        </p:nvGraphicFramePr>
        <p:xfrm>
          <a:off x="1758462" y="1267354"/>
          <a:ext cx="8295555" cy="5034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5185">
                  <a:extLst>
                    <a:ext uri="{9D8B030D-6E8A-4147-A177-3AD203B41FA5}">
                      <a16:colId xmlns:a16="http://schemas.microsoft.com/office/drawing/2014/main" val="3804465437"/>
                    </a:ext>
                  </a:extLst>
                </a:gridCol>
                <a:gridCol w="2765185">
                  <a:extLst>
                    <a:ext uri="{9D8B030D-6E8A-4147-A177-3AD203B41FA5}">
                      <a16:colId xmlns:a16="http://schemas.microsoft.com/office/drawing/2014/main" val="3715732403"/>
                    </a:ext>
                  </a:extLst>
                </a:gridCol>
                <a:gridCol w="2765185">
                  <a:extLst>
                    <a:ext uri="{9D8B030D-6E8A-4147-A177-3AD203B41FA5}">
                      <a16:colId xmlns:a16="http://schemas.microsoft.com/office/drawing/2014/main" val="2836326037"/>
                    </a:ext>
                  </a:extLst>
                </a:gridCol>
              </a:tblGrid>
              <a:tr h="970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НАИМЕНОВАНИЕ МУНИЦИПАЛЬНОГО ОБРАЗОВАНИЯ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КОЛИЧЕСТВО УЧАСТНИКОВ В МЕТОДИЧЕСКИХ КОНКУРСАХ 2024-2025 ГГ.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КОЛИЧЕСТВО УЧАСТНИКОВ В МЕТОДИЧЕСКИХ КОНКУРСАХ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ru-RU" sz="1300" dirty="0">
                          <a:effectLst/>
                        </a:rPr>
                        <a:t>2025-2026 ГГ.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1473962"/>
                  </a:ext>
                </a:extLst>
              </a:tr>
              <a:tr h="548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«Город Горно-Алтайск»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7579576"/>
                  </a:ext>
                </a:extLst>
              </a:tr>
              <a:tr h="548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«Кош-Агачский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3397354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«Майминский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6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8470771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«Онгудайский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197188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«Турочакский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6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6634798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«Улаганский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3421041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«Усть-Канский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6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2587674"/>
                  </a:ext>
                </a:extLst>
              </a:tr>
              <a:tr h="548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«Усть-Коксинский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79498879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«Чемальский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58351540"/>
                  </a:ext>
                </a:extLst>
              </a:tr>
              <a:tr h="2672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«Чойский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7862405"/>
                  </a:ext>
                </a:extLst>
              </a:tr>
              <a:tr h="548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300" dirty="0">
                          <a:effectLst/>
                        </a:rPr>
                        <a:t>«Шебалинский район»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2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dirty="0">
                          <a:effectLst/>
                        </a:rPr>
                        <a:t>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1557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537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 title="2023"/>
          <p:cNvGraphicFramePr/>
          <p:nvPr>
            <p:extLst>
              <p:ext uri="{D42A27DB-BD31-4B8C-83A1-F6EECF244321}">
                <p14:modId xmlns:p14="http://schemas.microsoft.com/office/powerpoint/2010/main" val="1467775151"/>
              </p:ext>
            </p:extLst>
          </p:nvPr>
        </p:nvGraphicFramePr>
        <p:xfrm>
          <a:off x="1735494" y="569167"/>
          <a:ext cx="7473820" cy="531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5793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621</TotalTime>
  <Words>373</Words>
  <Application>Microsoft Office PowerPoint</Application>
  <PresentationFormat>Широкоэкранный</PresentationFormat>
  <Paragraphs>86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Calibri</vt:lpstr>
      <vt:lpstr>DejaVu Sans</vt:lpstr>
      <vt:lpstr>DM Sans</vt:lpstr>
      <vt:lpstr>DM Sans SemiBold</vt:lpstr>
      <vt:lpstr>Symbol</vt:lpstr>
      <vt:lpstr>Times New Roman</vt:lpstr>
      <vt:lpstr>Wingdings</vt:lpstr>
      <vt:lpstr>Office Theme</vt:lpstr>
      <vt:lpstr>Office Theme</vt:lpstr>
      <vt:lpstr>ОРГАНИЗАЦИОННО-МЕТОДИЧЕСКОЕ ОБЕСПЕЧЕНИЕ РАЗВИТИЯ ДОПОЛНИТЕЛЬНОГО ОБРАЗОВАНИЯ</vt:lpstr>
      <vt:lpstr>Презентация PowerPoint</vt:lpstr>
      <vt:lpstr>ЦЕЛЕВАЯ МОДЕЛЬ РАЗВИТИЯ ДОПОЛНИТЕЛЬНОГО ОБРАЗОВАНИЯ</vt:lpstr>
      <vt:lpstr>Презентация PowerPoint</vt:lpstr>
      <vt:lpstr>РЕГИОНАЛЬНЫЙ МОДЕЛЬНЫЙ ЦЕНТР</vt:lpstr>
      <vt:lpstr>Презентация PowerPoint</vt:lpstr>
      <vt:lpstr>МУНИЦИПАЛЬНЫЙ ОПОРНЫЙ ЦЕНТР</vt:lpstr>
      <vt:lpstr>Презентация PowerPoint</vt:lpstr>
      <vt:lpstr>УЧАСТИЕ В МЕТОДИЧЕСКИХ КОНКУРСАХ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subject/>
  <dc:creator>1</dc:creator>
  <dc:description/>
  <cp:lastModifiedBy>Пользователь Windows</cp:lastModifiedBy>
  <cp:revision>154</cp:revision>
  <dcterms:modified xsi:type="dcterms:W3CDTF">2026-08-25T09:00:59Z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