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  <p:sldMasterId id="2147483665" r:id="rId2"/>
  </p:sldMasterIdLst>
  <p:notesMasterIdLst>
    <p:notesMasterId r:id="rId23"/>
  </p:notesMasterIdLst>
  <p:sldIdLst>
    <p:sldId id="262" r:id="rId3"/>
    <p:sldId id="269" r:id="rId4"/>
    <p:sldId id="286" r:id="rId5"/>
    <p:sldId id="268" r:id="rId6"/>
    <p:sldId id="287" r:id="rId7"/>
    <p:sldId id="261" r:id="rId8"/>
    <p:sldId id="258" r:id="rId9"/>
    <p:sldId id="288" r:id="rId10"/>
    <p:sldId id="273" r:id="rId11"/>
    <p:sldId id="275" r:id="rId12"/>
    <p:sldId id="276" r:id="rId13"/>
    <p:sldId id="280" r:id="rId14"/>
    <p:sldId id="281" r:id="rId15"/>
    <p:sldId id="289" r:id="rId16"/>
    <p:sldId id="282" r:id="rId17"/>
    <p:sldId id="290" r:id="rId18"/>
    <p:sldId id="291" r:id="rId19"/>
    <p:sldId id="292" r:id="rId20"/>
    <p:sldId id="293" r:id="rId21"/>
    <p:sldId id="294" r:id="rId22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3352F"/>
    <a:srgbClr val="1B499E"/>
    <a:srgbClr val="1953C8"/>
    <a:srgbClr val="2362E0"/>
    <a:srgbClr val="0070C0"/>
    <a:srgbClr val="1097D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449" autoAdjust="0"/>
    <p:restoredTop sz="96255" autoAdjust="0"/>
  </p:normalViewPr>
  <p:slideViewPr>
    <p:cSldViewPr snapToGrid="0">
      <p:cViewPr varScale="1">
        <p:scale>
          <a:sx n="116" d="100"/>
          <a:sy n="116" d="100"/>
        </p:scale>
        <p:origin x="-480" y="-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880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1">
                  <a:shade val="9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Участники</c:v>
                </c:pt>
                <c:pt idx="1">
                  <c:v>Победители/ призеры</c:v>
                </c:pt>
                <c:pt idx="2">
                  <c:v>Место в рейтинге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1</c:v>
                </c:pt>
                <c:pt idx="2">
                  <c:v>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24-C74D-9A3F-C7BC847DF5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2">
                  <a:shade val="9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Участники</c:v>
                </c:pt>
                <c:pt idx="1">
                  <c:v>Победители/ призеры</c:v>
                </c:pt>
                <c:pt idx="2">
                  <c:v>Место в рейтинге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</c:v>
                </c:pt>
                <c:pt idx="1">
                  <c:v>0</c:v>
                </c:pt>
                <c:pt idx="2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224-C74D-9A3F-C7BC847DF52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9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Участники</c:v>
                </c:pt>
                <c:pt idx="1">
                  <c:v>Победители/ призеры</c:v>
                </c:pt>
                <c:pt idx="2">
                  <c:v>Место в рейтинге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</c:v>
                </c:pt>
                <c:pt idx="1">
                  <c:v>1</c:v>
                </c:pt>
                <c:pt idx="2">
                  <c:v>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224-C74D-9A3F-C7BC847DF52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4">
                  <a:shade val="9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Участники</c:v>
                </c:pt>
                <c:pt idx="1">
                  <c:v>Победители/ призеры</c:v>
                </c:pt>
                <c:pt idx="2">
                  <c:v>Место в рейтинге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7</c:v>
                </c:pt>
                <c:pt idx="1">
                  <c:v>1</c:v>
                </c:pt>
                <c:pt idx="2">
                  <c:v>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224-C74D-9A3F-C7BC847DF52F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5"/>
            </a:soli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5">
                  <a:shade val="9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Участники</c:v>
                </c:pt>
                <c:pt idx="1">
                  <c:v>Победители/ призеры</c:v>
                </c:pt>
                <c:pt idx="2">
                  <c:v>Место в рейтинге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6</c:v>
                </c:pt>
                <c:pt idx="1">
                  <c:v>2</c:v>
                </c:pt>
                <c:pt idx="2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224-C74D-9A3F-C7BC847DF52F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6"/>
            </a:soli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6">
                  <a:shade val="9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Участники</c:v>
                </c:pt>
                <c:pt idx="1">
                  <c:v>Победители/ призеры</c:v>
                </c:pt>
                <c:pt idx="2">
                  <c:v>Место в рейтинге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6</c:v>
                </c:pt>
                <c:pt idx="1">
                  <c:v>1</c:v>
                </c:pt>
                <c:pt idx="2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224-C74D-9A3F-C7BC847DF52F}"/>
            </c:ext>
          </c:extLst>
        </c:ser>
        <c:shape val="box"/>
        <c:axId val="81572224"/>
        <c:axId val="81573760"/>
        <c:axId val="0"/>
      </c:bar3DChart>
      <c:catAx>
        <c:axId val="815722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573760"/>
        <c:crosses val="autoZero"/>
        <c:auto val="1"/>
        <c:lblAlgn val="ctr"/>
        <c:lblOffset val="100"/>
      </c:catAx>
      <c:valAx>
        <c:axId val="8157376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57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0A163-D1E7-429D-A567-B319B5E98FAA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C795D-493D-4F62-93B9-3C38AF72E8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229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0152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12A31FF-9BE3-B645-03BD-0A8EA376B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13C39B4E-23FC-9036-E655-207910D9C6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BEE4AFCA-02E9-C7F4-0C45-4CC423AE0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A7D29B4-678A-858E-293C-447B9A2100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8143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D5A3AF2-9D4E-5B27-E387-2BF6BAE3B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53644666-28A4-9FBC-215D-609FFF38FB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9076A2E3-27C3-8385-4F38-E22B62DD1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A9C893A-9F1A-8999-FCC7-623D0F465D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6655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7FDA063-DE38-BCD3-5486-A878DE758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49A77392-AE96-1170-9DC0-A492D1451B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82C00346-D237-4B07-EFD7-BCE2B7A8DF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0E31334-5EB2-D02C-BDDA-7BA8817E26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0054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3331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6E27A22-3C08-046D-5B61-1390AAA46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32A7A5AA-9B12-F440-9E5C-2A226AD61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27D60670-D030-0DF6-601E-3AFF3FB78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E7D9329-CC73-D344-9287-61C5ADB53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6432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B779432-95A3-D8B9-ABA7-F8B5A72C7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04B2A26F-943B-2CBF-1321-334FC0486A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2D1E2FDA-5309-2410-2A43-AB0E66288B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3C0AC6A-5955-D697-DF23-D4B3AAAFB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1587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8DFAD4-AF25-9C73-1518-CEACFCC59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24E7AD56-80FF-3860-8C6B-08530C8854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13BEF8D6-3EE8-FB07-19B5-BC2312B30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249A96E-23D8-0F8C-926A-9304018A2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336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974B869-5CAF-BAA5-A67E-9160057A4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166C5393-5741-6941-91A6-4747EE66D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6C61EEC2-5F82-E397-30EE-15CFCB369B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0FCD521-9CF5-6C82-9C44-72478C79B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0858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33508A4-51E8-7D17-B89A-7A04A211B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A4ED3305-B5A9-4889-90E6-6288D8B838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DEE507A7-3BC8-FD2B-6852-67860DB5F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4DA7EEE-42A9-0D80-586C-4D16069AE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500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8431E5-B5C3-47AF-B88B-F68CE987C6E7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5E33AD-2091-4A48-AC28-2A22E2888BB9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A962C6B-9EC8-4485-AA75-59B90A172C6C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E6CF58-95B3-4E28-88B2-69CB3D36FD0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текста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Четвертый уровень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67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7456DFB-BE96-4A7F-9290-AF0B0242332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23520" y="2521080"/>
            <a:ext cx="9143640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Единое пространство интеллектуального развития: синхронизация олимпиадного движения и деятельности Центра одаренных детей с приоритетами технологического суверенитета </a:t>
            </a: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687284" y="5376442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43D18A4-E9CB-B4D1-6E44-89942590FD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60" y="116633"/>
            <a:ext cx="1269026" cy="100584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A5BBF05-EA1C-7130-3634-44E84081D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2186" y="1"/>
            <a:ext cx="2495431" cy="13506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D4F7A2A-44C0-A570-C89B-8DA37C028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1BA8A8FC-AF4B-7CAA-CAFE-970984DDE757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EAC7A90-9B11-9C14-1296-5F12ADEA399C}"/>
              </a:ext>
            </a:extLst>
          </p:cNvPr>
          <p:cNvSpPr txBox="1"/>
          <p:nvPr/>
        </p:nvSpPr>
        <p:spPr>
          <a:xfrm>
            <a:off x="2006600" y="145334"/>
            <a:ext cx="8445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СНТР — навигатор для работы с талантами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2EB5CAA-EF74-8589-844E-6BAA764E340F}"/>
              </a:ext>
            </a:extLst>
          </p:cNvPr>
          <p:cNvSpPr txBox="1"/>
          <p:nvPr/>
        </p:nvSpPr>
        <p:spPr>
          <a:xfrm>
            <a:off x="532279" y="1469774"/>
            <a:ext cx="378870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В 2024 году Президентом России утверждена новая Стратегия научно-технологического развития. Ключевая задача — </a:t>
            </a:r>
            <a:r>
              <a:rPr lang="ru-RU" b="1" dirty="0"/>
              <a:t>обеспечить независимость и конкурентоспособность страны</a:t>
            </a:r>
            <a:r>
              <a:rPr lang="ru-RU" dirty="0"/>
              <a:t> через трансформацию науки и технологий в главный фактор развития.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20C96A1-141A-F017-70FB-B1F685718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" r="145" b="32847"/>
          <a:stretch>
            <a:fillRect/>
          </a:stretch>
        </p:blipFill>
        <p:spPr>
          <a:xfrm flipH="1">
            <a:off x="4565668" y="1168366"/>
            <a:ext cx="3327363" cy="3539962"/>
          </a:xfrm>
          <a:custGeom>
            <a:avLst/>
            <a:gdLst>
              <a:gd name="connsiteX0" fmla="*/ 4555762 w 5200938"/>
              <a:gd name="connsiteY0" fmla="*/ 0 h 5533247"/>
              <a:gd name="connsiteX1" fmla="*/ 645176 w 5200938"/>
              <a:gd name="connsiteY1" fmla="*/ 0 h 5533247"/>
              <a:gd name="connsiteX2" fmla="*/ 0 w 5200938"/>
              <a:gd name="connsiteY2" fmla="*/ 645176 h 5533247"/>
              <a:gd name="connsiteX3" fmla="*/ 0 w 5200938"/>
              <a:gd name="connsiteY3" fmla="*/ 4888071 h 5533247"/>
              <a:gd name="connsiteX4" fmla="*/ 645176 w 5200938"/>
              <a:gd name="connsiteY4" fmla="*/ 5533247 h 5533247"/>
              <a:gd name="connsiteX5" fmla="*/ 4555762 w 5200938"/>
              <a:gd name="connsiteY5" fmla="*/ 5533247 h 5533247"/>
              <a:gd name="connsiteX6" fmla="*/ 5200938 w 5200938"/>
              <a:gd name="connsiteY6" fmla="*/ 4888071 h 5533247"/>
              <a:gd name="connsiteX7" fmla="*/ 5200938 w 5200938"/>
              <a:gd name="connsiteY7" fmla="*/ 645176 h 5533247"/>
              <a:gd name="connsiteX8" fmla="*/ 4555762 w 5200938"/>
              <a:gd name="connsiteY8" fmla="*/ 0 h 5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00938" h="5533247">
                <a:moveTo>
                  <a:pt x="4555762" y="0"/>
                </a:moveTo>
                <a:lnTo>
                  <a:pt x="645176" y="0"/>
                </a:lnTo>
                <a:cubicBezTo>
                  <a:pt x="288855" y="0"/>
                  <a:pt x="0" y="288855"/>
                  <a:pt x="0" y="645176"/>
                </a:cubicBezTo>
                <a:lnTo>
                  <a:pt x="0" y="4888071"/>
                </a:lnTo>
                <a:cubicBezTo>
                  <a:pt x="0" y="5244392"/>
                  <a:pt x="288855" y="5533247"/>
                  <a:pt x="645176" y="5533247"/>
                </a:cubicBezTo>
                <a:lnTo>
                  <a:pt x="4555762" y="5533247"/>
                </a:lnTo>
                <a:cubicBezTo>
                  <a:pt x="4912083" y="5533247"/>
                  <a:pt x="5200938" y="5244392"/>
                  <a:pt x="5200938" y="4888071"/>
                </a:cubicBezTo>
                <a:lnTo>
                  <a:pt x="5200938" y="645176"/>
                </a:lnTo>
                <a:cubicBezTo>
                  <a:pt x="5200938" y="288855"/>
                  <a:pt x="4912083" y="0"/>
                  <a:pt x="4555762" y="0"/>
                </a:cubicBezTo>
                <a:close/>
              </a:path>
            </a:pathLst>
          </a:custGeom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398C9E4B-BA33-6555-75B9-0142336A0475}"/>
              </a:ext>
            </a:extLst>
          </p:cNvPr>
          <p:cNvSpPr/>
          <p:nvPr/>
        </p:nvSpPr>
        <p:spPr>
          <a:xfrm>
            <a:off x="328892" y="5145741"/>
            <a:ext cx="11534215" cy="156692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u="sng" dirty="0"/>
              <a:t>Основная задача СНТР </a:t>
            </a:r>
            <a:r>
              <a:rPr lang="ru-RU" sz="2000" dirty="0"/>
              <a:t>— </a:t>
            </a:r>
            <a:r>
              <a:rPr lang="ru-RU" sz="2000" b="1" dirty="0"/>
              <a:t>«создание возможностей для выявления и воспитания талантливой молодежи, построения успешной карьеры в области науки, технологий»</a:t>
            </a:r>
            <a:r>
              <a:rPr lang="ru-RU" sz="20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DA9D19B-5D6D-327D-6FCF-ACE4163FA4A8}"/>
              </a:ext>
            </a:extLst>
          </p:cNvPr>
          <p:cNvSpPr txBox="1"/>
          <p:nvPr/>
        </p:nvSpPr>
        <p:spPr>
          <a:xfrm>
            <a:off x="8388723" y="1469774"/>
            <a:ext cx="36452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Государству нужны специалисты с нестандартным мышлением. Олимпиадники и победители проектных конкурсов — идеальные кандидаты, поэтому ВУЗы предоставляют им льготы и лучшие условия для развития.</a:t>
            </a:r>
          </a:p>
        </p:txBody>
      </p:sp>
    </p:spTree>
    <p:extLst>
      <p:ext uri="{BB962C8B-B14F-4D97-AF65-F5344CB8AC3E}">
        <p14:creationId xmlns="" xmlns:p14="http://schemas.microsoft.com/office/powerpoint/2010/main" val="914395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56B2151-E41B-DC45-2F0C-87FDB5B72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F11843BA-2186-FCC0-06B7-6F2E7A164226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DD9524B-FBF9-823B-227B-3CCC3561D25D}"/>
              </a:ext>
            </a:extLst>
          </p:cNvPr>
          <p:cNvSpPr txBox="1"/>
          <p:nvPr/>
        </p:nvSpPr>
        <p:spPr>
          <a:xfrm>
            <a:off x="1353670" y="159273"/>
            <a:ext cx="10919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От локальных кружков — к технологическому суверенитету</a:t>
            </a:r>
            <a:endParaRPr lang="ru-RU" sz="26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1A399C5-124D-B4CC-D672-38B836156E5A}"/>
              </a:ext>
            </a:extLst>
          </p:cNvPr>
          <p:cNvSpPr txBox="1"/>
          <p:nvPr/>
        </p:nvSpPr>
        <p:spPr>
          <a:xfrm>
            <a:off x="4195984" y="1168367"/>
            <a:ext cx="792429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C00000"/>
                </a:solidFill>
              </a:rPr>
              <a:t>Проблема: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</a:rPr>
              <a:t>Регион пока не в лидерах по работе с одаренными детьми</a:t>
            </a:r>
          </a:p>
          <a:p>
            <a:pPr lvl="0"/>
            <a:endParaRPr lang="ru-RU" sz="2000" dirty="0">
              <a:solidFill>
                <a:srgbClr val="0070C0"/>
              </a:solidFill>
            </a:endParaRPr>
          </a:p>
          <a:p>
            <a:pPr lvl="0"/>
            <a:r>
              <a:rPr lang="ru-RU" sz="2000" b="1" dirty="0">
                <a:solidFill>
                  <a:srgbClr val="C00000"/>
                </a:solidFill>
              </a:rPr>
              <a:t>Задача: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</a:rPr>
              <a:t>Перейти от формата «кружка» к системе ответов на большие вызовы</a:t>
            </a:r>
          </a:p>
          <a:p>
            <a:pPr lvl="0"/>
            <a:endParaRPr lang="ru-RU" sz="2000" dirty="0">
              <a:solidFill>
                <a:srgbClr val="0070C0"/>
              </a:solidFill>
            </a:endParaRPr>
          </a:p>
          <a:p>
            <a:pPr lvl="0"/>
            <a:r>
              <a:rPr lang="ru-RU" sz="2000" b="1" dirty="0">
                <a:solidFill>
                  <a:srgbClr val="C00000"/>
                </a:solidFill>
              </a:rPr>
              <a:t>Решение: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</a:rPr>
              <a:t>Единая вертикаль: школы → «Точки роста» → Кванториумы → IT-куб → «</a:t>
            </a:r>
            <a:r>
              <a:rPr lang="ru-RU" sz="2000" dirty="0" err="1">
                <a:solidFill>
                  <a:srgbClr val="0070C0"/>
                </a:solidFill>
              </a:rPr>
              <a:t>Алтай.Сириус</a:t>
            </a:r>
            <a:r>
              <a:rPr lang="ru-RU" sz="2000" dirty="0">
                <a:solidFill>
                  <a:srgbClr val="0070C0"/>
                </a:solidFill>
              </a:rPr>
              <a:t>»</a:t>
            </a:r>
          </a:p>
          <a:p>
            <a:pPr lvl="0"/>
            <a:endParaRPr lang="ru-RU" sz="2000" dirty="0">
              <a:solidFill>
                <a:srgbClr val="0070C0"/>
              </a:solidFill>
            </a:endParaRPr>
          </a:p>
          <a:p>
            <a:pPr lvl="0"/>
            <a:r>
              <a:rPr lang="ru-RU" sz="2000" b="1" dirty="0">
                <a:solidFill>
                  <a:srgbClr val="C00000"/>
                </a:solidFill>
              </a:rPr>
              <a:t>Цель: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</a:rPr>
              <a:t>Технологический суверенитет страны</a:t>
            </a:r>
          </a:p>
          <a:p>
            <a:pPr lvl="0"/>
            <a:endParaRPr lang="ru-RU" sz="2000" dirty="0">
              <a:solidFill>
                <a:srgbClr val="0070C0"/>
              </a:solidFill>
            </a:endParaRPr>
          </a:p>
          <a:p>
            <a:pPr lvl="0"/>
            <a:r>
              <a:rPr lang="ru-RU" sz="2000" b="1" dirty="0">
                <a:solidFill>
                  <a:srgbClr val="C00000"/>
                </a:solidFill>
              </a:rPr>
              <a:t>Приоритетная задача: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</a:p>
          <a:p>
            <a:pPr lvl="0"/>
            <a:r>
              <a:rPr lang="ru-RU" sz="2000" dirty="0">
                <a:solidFill>
                  <a:srgbClr val="0070C0"/>
                </a:solidFill>
              </a:rPr>
              <a:t>Выстроить связку от школьной олимпиады до прикладных задач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A4791F2-2151-0730-5795-5FE4BEFDEA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1" y="1093694"/>
            <a:ext cx="3795061" cy="56925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54927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2B45ECDE-16BB-A9E5-59C1-7BE7EF54B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F41E15E-F111-CECE-949C-8E2F854B4C4C}"/>
              </a:ext>
            </a:extLst>
          </p:cNvPr>
          <p:cNvSpPr txBox="1"/>
          <p:nvPr/>
        </p:nvSpPr>
        <p:spPr>
          <a:xfrm>
            <a:off x="1165412" y="137768"/>
            <a:ext cx="11026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B499E"/>
                </a:solidFill>
              </a:rPr>
              <a:t>От олимпиад к технологиям: реализация СНТР через интеллектуальные состязания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="" xmlns:a16="http://schemas.microsoft.com/office/drawing/2014/main" id="{B3128EE1-A218-566F-8CA0-40F7BD2E97C8}"/>
              </a:ext>
            </a:extLst>
          </p:cNvPr>
          <p:cNvCxnSpPr>
            <a:cxnSpLocks/>
          </p:cNvCxnSpPr>
          <p:nvPr/>
        </p:nvCxnSpPr>
        <p:spPr>
          <a:xfrm>
            <a:off x="1649116" y="583956"/>
            <a:ext cx="1020540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1">
            <a:extLst>
              <a:ext uri="{FF2B5EF4-FFF2-40B4-BE49-F238E27FC236}">
                <a16:creationId xmlns="" xmlns:a16="http://schemas.microsoft.com/office/drawing/2014/main" id="{00ADF90D-E845-77A6-DBED-8B590C3A8872}"/>
              </a:ext>
            </a:extLst>
          </p:cNvPr>
          <p:cNvSpPr/>
          <p:nvPr/>
        </p:nvSpPr>
        <p:spPr>
          <a:xfrm>
            <a:off x="1756692" y="1031186"/>
            <a:ext cx="1600349" cy="137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chemeClr val="bg1"/>
                </a:solidFill>
                <a:latin typeface="+mj-lt"/>
                <a:ea typeface="PT Sans" pitchFamily="34" charset="-122"/>
                <a:cs typeface="PT Sans" pitchFamily="34" charset="-120"/>
              </a:rPr>
              <a:t>ДИНАМИКА УЧАСТИЯ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902B9FF-0D84-2CF8-6AA1-5F111726C9DF}"/>
              </a:ext>
            </a:extLst>
          </p:cNvPr>
          <p:cNvSpPr txBox="1"/>
          <p:nvPr/>
        </p:nvSpPr>
        <p:spPr>
          <a:xfrm>
            <a:off x="1301471" y="821868"/>
            <a:ext cx="34962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Фундамент — олимпиады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EE593623-F62D-9141-B804-74AEE2411BC5}"/>
              </a:ext>
            </a:extLst>
          </p:cNvPr>
          <p:cNvSpPr txBox="1"/>
          <p:nvPr/>
        </p:nvSpPr>
        <p:spPr>
          <a:xfrm>
            <a:off x="836901" y="1240576"/>
            <a:ext cx="11148912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err="1">
                <a:solidFill>
                  <a:srgbClr val="1B499E"/>
                </a:solidFill>
              </a:rPr>
              <a:t>ВсОШ</a:t>
            </a:r>
            <a:r>
              <a:rPr lang="ru-RU" sz="1600" dirty="0">
                <a:solidFill>
                  <a:srgbClr val="1B499E"/>
                </a:solidFill>
              </a:rPr>
              <a:t> и перечневые олимпиады выявляют таланты и формируют базу для будущих прорывов.</a:t>
            </a:r>
          </a:p>
          <a:p>
            <a:pPr marL="285750" lvl="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1B499E"/>
                </a:solidFill>
              </a:rPr>
              <a:t>Рост интереса к естественно-научным предметам: +56,3% участников региональной олимпиады по математике.</a:t>
            </a:r>
          </a:p>
          <a:p>
            <a:pPr marL="285750" lvl="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i="1" dirty="0">
                <a:solidFill>
                  <a:srgbClr val="1B499E"/>
                </a:solidFill>
              </a:rPr>
              <a:t>Прямое попадание в приоритет СНТР (п. 21а — передовые технологии).</a:t>
            </a:r>
            <a:endParaRPr lang="ru-RU" sz="1600" dirty="0">
              <a:solidFill>
                <a:srgbClr val="1B499E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B2833B0-A2C2-C7B3-4E18-0DC107F925EE}"/>
              </a:ext>
            </a:extLst>
          </p:cNvPr>
          <p:cNvSpPr txBox="1"/>
          <p:nvPr/>
        </p:nvSpPr>
        <p:spPr>
          <a:xfrm>
            <a:off x="1301471" y="2142907"/>
            <a:ext cx="43120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Практика — «Большие вызовы»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E106AF0-AA3C-0A76-6944-4C5DCEA06477}"/>
              </a:ext>
            </a:extLst>
          </p:cNvPr>
          <p:cNvSpPr txBox="1"/>
          <p:nvPr/>
        </p:nvSpPr>
        <p:spPr>
          <a:xfrm>
            <a:off x="836897" y="2527628"/>
            <a:ext cx="11148913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1B499E"/>
                </a:solidFill>
              </a:rPr>
              <a:t>Проектный конкурс — инструмент реализации СНТР, синхронизированный с ее приоритетами (от биотехнологий до ИИ).</a:t>
            </a:r>
          </a:p>
          <a:p>
            <a:pPr marL="285750" lvl="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1B499E"/>
                </a:solidFill>
              </a:rPr>
              <a:t>Качественный скачок в регионе: рост заявок на </a:t>
            </a:r>
            <a:r>
              <a:rPr lang="ru-RU" sz="1600" b="1" dirty="0">
                <a:solidFill>
                  <a:srgbClr val="1B499E"/>
                </a:solidFill>
              </a:rPr>
              <a:t>50%</a:t>
            </a:r>
            <a:r>
              <a:rPr lang="ru-RU" sz="1600" dirty="0">
                <a:solidFill>
                  <a:srgbClr val="1B499E"/>
                </a:solidFill>
              </a:rPr>
              <a:t> (с 18 до 35), выход на федеральный уровень.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4DF23E28-3FC4-02E0-0721-D80FEAA303C1}"/>
              </a:ext>
            </a:extLst>
          </p:cNvPr>
          <p:cNvSpPr txBox="1"/>
          <p:nvPr/>
        </p:nvSpPr>
        <p:spPr>
          <a:xfrm>
            <a:off x="1301471" y="3429000"/>
            <a:ext cx="18198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Кейс-пример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D27248A-8B10-0865-F944-554C29F427B2}"/>
              </a:ext>
            </a:extLst>
          </p:cNvPr>
          <p:cNvSpPr txBox="1"/>
          <p:nvPr/>
        </p:nvSpPr>
        <p:spPr>
          <a:xfrm>
            <a:off x="854826" y="3794432"/>
            <a:ext cx="11113054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1B499E"/>
                </a:solidFill>
              </a:rPr>
              <a:t>Проект Павла Любимова (</a:t>
            </a:r>
            <a:r>
              <a:rPr lang="ru-RU" sz="1600" dirty="0" err="1">
                <a:solidFill>
                  <a:srgbClr val="1B499E"/>
                </a:solidFill>
              </a:rPr>
              <a:t>экокомпозиты</a:t>
            </a:r>
            <a:r>
              <a:rPr lang="ru-RU" sz="1600" dirty="0">
                <a:solidFill>
                  <a:srgbClr val="1B499E"/>
                </a:solidFill>
              </a:rPr>
              <a:t> для утепления) — не школьная работа, а вклад в энергоэффективные технологии (СНТР, п. 21а).</a:t>
            </a:r>
          </a:p>
          <a:p>
            <a:pPr marL="285750" lvl="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i="1" dirty="0">
                <a:solidFill>
                  <a:srgbClr val="1B499E"/>
                </a:solidFill>
              </a:rPr>
              <a:t>Сопровождение наставника из «</a:t>
            </a:r>
            <a:r>
              <a:rPr lang="ru-RU" sz="1600" i="1" dirty="0" err="1">
                <a:solidFill>
                  <a:srgbClr val="1B499E"/>
                </a:solidFill>
              </a:rPr>
              <a:t>Алтай.Сириуса</a:t>
            </a:r>
            <a:r>
              <a:rPr lang="ru-RU" sz="1600" i="1" dirty="0">
                <a:solidFill>
                  <a:srgbClr val="1B499E"/>
                </a:solidFill>
              </a:rPr>
              <a:t>» — ключевой фактор успеха.</a:t>
            </a:r>
            <a:endParaRPr lang="ru-RU" sz="1600" dirty="0">
              <a:solidFill>
                <a:srgbClr val="1B499E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8EE59D2C-434E-1982-10E9-11192A79EAA0}"/>
              </a:ext>
            </a:extLst>
          </p:cNvPr>
          <p:cNvSpPr txBox="1"/>
          <p:nvPr/>
        </p:nvSpPr>
        <p:spPr>
          <a:xfrm>
            <a:off x="1301471" y="468968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Единая логика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C5244241-CE94-CABD-4A27-31CAE49BDF9A}"/>
              </a:ext>
            </a:extLst>
          </p:cNvPr>
          <p:cNvSpPr txBox="1"/>
          <p:nvPr/>
        </p:nvSpPr>
        <p:spPr>
          <a:xfrm>
            <a:off x="872756" y="5061236"/>
            <a:ext cx="11113054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1B499E"/>
                </a:solidFill>
              </a:rPr>
              <a:t>Олимпиады, проектная деятельность и программы «</a:t>
            </a:r>
            <a:r>
              <a:rPr lang="ru-RU" sz="1600" dirty="0" err="1">
                <a:solidFill>
                  <a:srgbClr val="1B499E"/>
                </a:solidFill>
              </a:rPr>
              <a:t>Алтай.Сириуса</a:t>
            </a:r>
            <a:r>
              <a:rPr lang="ru-RU" sz="1600" dirty="0">
                <a:solidFill>
                  <a:srgbClr val="1B499E"/>
                </a:solidFill>
              </a:rPr>
              <a:t>» работают в тандеме.</a:t>
            </a:r>
          </a:p>
          <a:p>
            <a:pPr marL="285750" lvl="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1B499E"/>
                </a:solidFill>
              </a:rPr>
              <a:t>Каждое мероприятие центра имеет отсылку к СНТР и национальным приоритетам.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BA9C45AA-63CC-D12F-D3A3-8C73B4221079}"/>
              </a:ext>
            </a:extLst>
          </p:cNvPr>
          <p:cNvSpPr txBox="1"/>
          <p:nvPr/>
        </p:nvSpPr>
        <p:spPr>
          <a:xfrm>
            <a:off x="73306" y="5843771"/>
            <a:ext cx="12711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 — </a:t>
            </a:r>
            <a:r>
              <a:rPr lang="ru-RU" sz="1900" b="1" dirty="0">
                <a:solidFill>
                  <a:srgbClr val="1B499E"/>
                </a:solidFill>
              </a:rPr>
              <a:t>не готовить </a:t>
            </a:r>
            <a:r>
              <a:rPr lang="ru-RU" sz="1900" b="1" dirty="0">
                <a:solidFill>
                  <a:srgbClr val="C00000"/>
                </a:solidFill>
              </a:rPr>
              <a:t>«отличников», </a:t>
            </a:r>
            <a:r>
              <a:rPr lang="ru-RU" sz="1900" b="1" dirty="0">
                <a:solidFill>
                  <a:srgbClr val="1B499E"/>
                </a:solidFill>
              </a:rPr>
              <a:t>а воспитывать </a:t>
            </a:r>
            <a:r>
              <a:rPr lang="ru-RU" sz="1900" b="1" dirty="0">
                <a:solidFill>
                  <a:srgbClr val="C00000"/>
                </a:solidFill>
              </a:rPr>
              <a:t>создателей критически важных технологий</a:t>
            </a:r>
            <a:endParaRPr lang="ru-RU" sz="19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9267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D93E809-B14F-848A-2B9A-D0FF1F995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48E23DF9-237C-8DCA-9D8E-D916895700F5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1F8AA2F-B1A3-3ABA-48CB-D47DD7B9AB00}"/>
              </a:ext>
            </a:extLst>
          </p:cNvPr>
          <p:cNvSpPr txBox="1"/>
          <p:nvPr/>
        </p:nvSpPr>
        <p:spPr>
          <a:xfrm>
            <a:off x="1353670" y="159273"/>
            <a:ext cx="109190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C00000"/>
                </a:solidFill>
              </a:rPr>
              <a:t>Олимпиадное движение: количественный рост и качественный результат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3E2765C3-C2F1-2FFC-6BE2-80AC63DF4E35}"/>
              </a:ext>
            </a:extLst>
          </p:cNvPr>
          <p:cNvSpPr/>
          <p:nvPr/>
        </p:nvSpPr>
        <p:spPr>
          <a:xfrm>
            <a:off x="609599" y="1742767"/>
            <a:ext cx="5108224" cy="401257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/>
              <a:t>Рост вовлеченности:</a:t>
            </a:r>
            <a:r>
              <a:rPr lang="ru-RU" dirty="0"/>
              <a:t> школьный этап </a:t>
            </a:r>
            <a:r>
              <a:rPr lang="ru-RU" dirty="0" err="1"/>
              <a:t>ВсОШ</a:t>
            </a:r>
            <a:r>
              <a:rPr lang="ru-RU" dirty="0"/>
              <a:t> 2025/26 — </a:t>
            </a:r>
            <a:r>
              <a:rPr lang="ru-RU" b="1" dirty="0"/>
              <a:t>почти </a:t>
            </a:r>
            <a:r>
              <a:rPr lang="ru-RU" sz="2000" b="1" dirty="0">
                <a:solidFill>
                  <a:schemeClr val="bg1"/>
                </a:solidFill>
              </a:rPr>
              <a:t>39</a:t>
            </a:r>
            <a:r>
              <a:rPr lang="ru-RU" sz="2000" b="1" dirty="0"/>
              <a:t> </a:t>
            </a:r>
            <a:r>
              <a:rPr lang="ru-RU" b="1" dirty="0"/>
              <a:t>тыс. участий</a:t>
            </a:r>
            <a:r>
              <a:rPr lang="ru-RU" dirty="0"/>
              <a:t> (+</a:t>
            </a:r>
            <a:r>
              <a:rPr lang="ru-RU" sz="2000" b="1" dirty="0"/>
              <a:t>15,8</a:t>
            </a:r>
            <a:r>
              <a:rPr lang="ru-RU" sz="2000" dirty="0"/>
              <a:t>%</a:t>
            </a:r>
            <a:r>
              <a:rPr lang="ru-RU" dirty="0"/>
              <a:t> к прошлому году).</a:t>
            </a:r>
          </a:p>
          <a:p>
            <a:pPr lvl="0"/>
            <a:r>
              <a:rPr lang="ru-RU" b="1" dirty="0"/>
              <a:t>Новые горизонты:</a:t>
            </a:r>
            <a:r>
              <a:rPr lang="ru-RU" dirty="0"/>
              <a:t> запущены модули по робототехнике, ИИ и информационной безопасности.</a:t>
            </a:r>
          </a:p>
          <a:p>
            <a:pPr lvl="0"/>
            <a:r>
              <a:rPr lang="ru-RU" b="1" dirty="0"/>
              <a:t>Стабильный интерес к ЕН -предметам:</a:t>
            </a:r>
            <a:r>
              <a:rPr lang="ru-RU" dirty="0"/>
              <a:t> математика, физика, биология, химия, информатика — на уровне.</a:t>
            </a:r>
          </a:p>
          <a:p>
            <a:pPr lvl="0"/>
            <a:r>
              <a:rPr lang="ru-RU" b="1" dirty="0"/>
              <a:t>Прорыв на заключительном этапе:</a:t>
            </a:r>
            <a:r>
              <a:rPr lang="ru-RU" dirty="0"/>
              <a:t> впервые 2 призера из 6 участников в прошлом году (исторический максимум).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="" xmlns:a16="http://schemas.microsoft.com/office/drawing/2014/main" id="{E4EFF6DA-FE63-2B1A-0B48-84FDA6D686FE}"/>
              </a:ext>
            </a:extLst>
          </p:cNvPr>
          <p:cNvSpPr/>
          <p:nvPr/>
        </p:nvSpPr>
        <p:spPr>
          <a:xfrm>
            <a:off x="6355977" y="1742767"/>
            <a:ext cx="5108224" cy="401257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/>
              <a:t>Качество хромает:</a:t>
            </a:r>
            <a:r>
              <a:rPr lang="ru-RU" dirty="0"/>
              <a:t> высокий интерес к ЕН-предметам </a:t>
            </a:r>
            <a:r>
              <a:rPr lang="ru-RU" b="1" dirty="0"/>
              <a:t>не конвертируется в высокие результаты</a:t>
            </a:r>
            <a:r>
              <a:rPr lang="ru-RU" dirty="0"/>
              <a:t>.</a:t>
            </a:r>
          </a:p>
          <a:p>
            <a:pPr lvl="0"/>
            <a:r>
              <a:rPr lang="ru-RU" b="1" dirty="0"/>
              <a:t>Близко, но не победа:</a:t>
            </a:r>
            <a:r>
              <a:rPr lang="ru-RU" dirty="0"/>
              <a:t> в текущем году из 6 финалистов — </a:t>
            </a:r>
            <a:r>
              <a:rPr lang="ru-RU" b="1" dirty="0"/>
              <a:t>1 призер</a:t>
            </a:r>
            <a:r>
              <a:rPr lang="ru-RU" dirty="0"/>
              <a:t>, еще 3 участника остановились в 1–3 баллах от диплома.</a:t>
            </a:r>
          </a:p>
          <a:p>
            <a:pPr lvl="0"/>
            <a:r>
              <a:rPr lang="ru-RU" b="1" dirty="0"/>
              <a:t>Системная проблема:</a:t>
            </a:r>
            <a:r>
              <a:rPr lang="ru-RU" dirty="0"/>
              <a:t> регион входит в число призовых, но стабильность отсутствует — результаты колеблются.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09A61E9-54E6-11FD-CF63-9FC86B7CA798}"/>
              </a:ext>
            </a:extLst>
          </p:cNvPr>
          <p:cNvSpPr txBox="1"/>
          <p:nvPr/>
        </p:nvSpPr>
        <p:spPr>
          <a:xfrm>
            <a:off x="2000685" y="1281102"/>
            <a:ext cx="2326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B499E"/>
                </a:solidFill>
              </a:rPr>
              <a:t>Достижения</a:t>
            </a:r>
            <a:endParaRPr lang="ru-RU" sz="2400" dirty="0">
              <a:solidFill>
                <a:srgbClr val="1B499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E6F252E-9B05-150D-2A0A-A7304A76594A}"/>
              </a:ext>
            </a:extLst>
          </p:cNvPr>
          <p:cNvSpPr txBox="1"/>
          <p:nvPr/>
        </p:nvSpPr>
        <p:spPr>
          <a:xfrm>
            <a:off x="7419707" y="1281102"/>
            <a:ext cx="29807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B499E"/>
                </a:solidFill>
              </a:rPr>
              <a:t>Точки напряжения</a:t>
            </a:r>
            <a:endParaRPr lang="ru-RU" sz="2400" dirty="0">
              <a:solidFill>
                <a:srgbClr val="1B499E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0ABC912-C7A1-B0E0-C1DE-CE0A8A5A5097}"/>
              </a:ext>
            </a:extLst>
          </p:cNvPr>
          <p:cNvSpPr txBox="1"/>
          <p:nvPr/>
        </p:nvSpPr>
        <p:spPr>
          <a:xfrm>
            <a:off x="749382" y="6006574"/>
            <a:ext cx="1144261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Задача: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1B499E"/>
                </a:solidFill>
              </a:rPr>
              <a:t>сохранить охват, но переключить фокус с массовости на </a:t>
            </a:r>
            <a:r>
              <a:rPr lang="ru-RU" b="1" dirty="0">
                <a:solidFill>
                  <a:srgbClr val="C00000"/>
                </a:solidFill>
              </a:rPr>
              <a:t>подготовку финалистов, способных преодолеть «разрыв в баллах»</a:t>
            </a:r>
            <a:r>
              <a:rPr lang="ru-RU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97488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EEAC9B1-FB01-7C60-E16B-C35AD7BE5CF4}"/>
              </a:ext>
            </a:extLst>
          </p:cNvPr>
          <p:cNvSpPr txBox="1"/>
          <p:nvPr/>
        </p:nvSpPr>
        <p:spPr>
          <a:xfrm>
            <a:off x="1461127" y="150542"/>
            <a:ext cx="10806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2000" b="1" dirty="0">
                <a:solidFill>
                  <a:srgbClr val="C00000"/>
                </a:solidFill>
              </a:rPr>
              <a:t>Массовость и качество: системный разрыв в олимпиадной подготовке региона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FD7CB03-2305-3C18-C837-7DAD5675281D}"/>
              </a:ext>
            </a:extLst>
          </p:cNvPr>
          <p:cNvSpPr txBox="1"/>
          <p:nvPr/>
        </p:nvSpPr>
        <p:spPr>
          <a:xfrm>
            <a:off x="254000" y="1199424"/>
            <a:ext cx="11684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620" indent="449580" algn="ctr">
              <a:buNone/>
            </a:pPr>
            <a:r>
              <a:rPr lang="ru-RU" sz="2600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</a:rPr>
              <a:t>Итоги школьного и муниципального этапов </a:t>
            </a:r>
            <a:r>
              <a:rPr lang="ru-RU" sz="2600" dirty="0" err="1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</a:rPr>
              <a:t>ВсОШ</a:t>
            </a:r>
            <a:r>
              <a:rPr lang="ru-RU" sz="2600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</a:rPr>
              <a:t> в Республике Алтай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03DBBB58-50E5-3767-78F9-22C3AC09C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55389924"/>
              </p:ext>
            </p:extLst>
          </p:nvPr>
        </p:nvGraphicFramePr>
        <p:xfrm>
          <a:off x="712611" y="2063044"/>
          <a:ext cx="11315700" cy="41374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3728">
                  <a:extLst>
                    <a:ext uri="{9D8B030D-6E8A-4147-A177-3AD203B41FA5}">
                      <a16:colId xmlns="" xmlns:a16="http://schemas.microsoft.com/office/drawing/2014/main" val="1231014353"/>
                    </a:ext>
                  </a:extLst>
                </a:gridCol>
                <a:gridCol w="2423728">
                  <a:extLst>
                    <a:ext uri="{9D8B030D-6E8A-4147-A177-3AD203B41FA5}">
                      <a16:colId xmlns="" xmlns:a16="http://schemas.microsoft.com/office/drawing/2014/main" val="799947776"/>
                    </a:ext>
                  </a:extLst>
                </a:gridCol>
                <a:gridCol w="2423728">
                  <a:extLst>
                    <a:ext uri="{9D8B030D-6E8A-4147-A177-3AD203B41FA5}">
                      <a16:colId xmlns="" xmlns:a16="http://schemas.microsoft.com/office/drawing/2014/main" val="2853823717"/>
                    </a:ext>
                  </a:extLst>
                </a:gridCol>
                <a:gridCol w="2423728">
                  <a:extLst>
                    <a:ext uri="{9D8B030D-6E8A-4147-A177-3AD203B41FA5}">
                      <a16:colId xmlns="" xmlns:a16="http://schemas.microsoft.com/office/drawing/2014/main" val="3294629317"/>
                    </a:ext>
                  </a:extLst>
                </a:gridCol>
                <a:gridCol w="1620788">
                  <a:extLst>
                    <a:ext uri="{9D8B030D-6E8A-4147-A177-3AD203B41FA5}">
                      <a16:colId xmlns="" xmlns:a16="http://schemas.microsoft.com/office/drawing/2014/main" val="409402507"/>
                    </a:ext>
                  </a:extLst>
                </a:gridCol>
              </a:tblGrid>
              <a:tr h="425358">
                <a:tc rowSpan="2">
                  <a:txBody>
                    <a:bodyPr/>
                    <a:lstStyle/>
                    <a:p>
                      <a:pPr marR="7620" algn="just">
                        <a:buNone/>
                      </a:pPr>
                      <a:r>
                        <a:rPr lang="ru-RU" sz="1800" kern="100">
                          <a:effectLst/>
                        </a:rPr>
                        <a:t>Год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1800" kern="100" dirty="0">
                          <a:effectLst/>
                        </a:rPr>
                        <a:t>Школьный этап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1800" kern="100" dirty="0">
                          <a:effectLst/>
                        </a:rPr>
                        <a:t>Муниципальный этап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2399194"/>
                  </a:ext>
                </a:extLst>
              </a:tr>
              <a:tr h="1677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7620" algn="just">
                        <a:buNone/>
                      </a:pPr>
                      <a:r>
                        <a:rPr lang="ru-RU" sz="1800" kern="100" dirty="0">
                          <a:effectLst/>
                        </a:rPr>
                        <a:t>Фактическое количество участий/ участников (чел.)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just">
                        <a:buNone/>
                      </a:pPr>
                      <a:r>
                        <a:rPr lang="ru-RU" sz="1800" kern="100" dirty="0">
                          <a:effectLst/>
                        </a:rPr>
                        <a:t>Общее количество победителей и призеров (чел.)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just">
                        <a:buNone/>
                      </a:pPr>
                      <a:r>
                        <a:rPr lang="ru-RU" sz="1800" kern="100" dirty="0">
                          <a:effectLst/>
                        </a:rPr>
                        <a:t>Фактическое количество участий/ участников</a:t>
                      </a:r>
                    </a:p>
                    <a:p>
                      <a:pPr marR="7620" algn="just">
                        <a:buNone/>
                      </a:pPr>
                      <a:r>
                        <a:rPr lang="ru-RU" sz="1800" kern="100" dirty="0">
                          <a:effectLst/>
                        </a:rPr>
                        <a:t>(чел.)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just">
                        <a:buNone/>
                      </a:pPr>
                      <a:r>
                        <a:rPr lang="ru-RU" sz="1800" kern="100" dirty="0">
                          <a:effectLst/>
                        </a:rPr>
                        <a:t>Общее количество победителей и призеров (чел.)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70494806"/>
                  </a:ext>
                </a:extLst>
              </a:tr>
              <a:tr h="406985">
                <a:tc>
                  <a:txBody>
                    <a:bodyPr/>
                    <a:lstStyle/>
                    <a:p>
                      <a:pPr marR="7620" algn="just">
                        <a:buNone/>
                      </a:pPr>
                      <a:r>
                        <a:rPr lang="ru-RU" sz="2000" kern="100" dirty="0">
                          <a:effectLst/>
                        </a:rPr>
                        <a:t>2025/26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38 940/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13 866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9 940/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7 191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5 766/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3 566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1 252/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935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70279721"/>
                  </a:ext>
                </a:extLst>
              </a:tr>
              <a:tr h="406985">
                <a:tc>
                  <a:txBody>
                    <a:bodyPr/>
                    <a:lstStyle/>
                    <a:p>
                      <a:pPr marR="7620" algn="just">
                        <a:buNone/>
                      </a:pPr>
                      <a:r>
                        <a:rPr lang="ru-RU" sz="2000" kern="100">
                          <a:effectLst/>
                        </a:rPr>
                        <a:t>2024/25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33 624/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12 915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8 136/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5 888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4 812/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3 048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831/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744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1368303"/>
                  </a:ext>
                </a:extLst>
              </a:tr>
              <a:tr h="406985">
                <a:tc>
                  <a:txBody>
                    <a:bodyPr/>
                    <a:lstStyle/>
                    <a:p>
                      <a:pPr marR="7620" algn="just">
                        <a:buNone/>
                      </a:pPr>
                      <a:r>
                        <a:rPr lang="ru-RU" sz="2000" kern="100">
                          <a:effectLst/>
                        </a:rPr>
                        <a:t>2023/24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30 636/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7 991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4 826/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3 402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6 100/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3 477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1 130/ </a:t>
                      </a:r>
                      <a:r>
                        <a:rPr lang="ru-RU" sz="2000" kern="100" dirty="0">
                          <a:solidFill>
                            <a:srgbClr val="C00000"/>
                          </a:solidFill>
                          <a:effectLst/>
                        </a:rPr>
                        <a:t>987</a:t>
                      </a:r>
                      <a:endParaRPr lang="ru-RU" sz="20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31506108"/>
                  </a:ext>
                </a:extLst>
              </a:tr>
              <a:tr h="406985">
                <a:tc>
                  <a:txBody>
                    <a:bodyPr/>
                    <a:lstStyle/>
                    <a:p>
                      <a:pPr marR="7620" algn="just">
                        <a:buNone/>
                      </a:pPr>
                      <a:r>
                        <a:rPr lang="ru-RU" sz="2000" kern="100">
                          <a:effectLst/>
                        </a:rPr>
                        <a:t>2022/23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>
                          <a:effectLst/>
                        </a:rPr>
                        <a:t>31 407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>
                          <a:effectLst/>
                        </a:rPr>
                        <a:t>10 990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4 651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1 110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08644342"/>
                  </a:ext>
                </a:extLst>
              </a:tr>
              <a:tr h="406985">
                <a:tc>
                  <a:txBody>
                    <a:bodyPr/>
                    <a:lstStyle/>
                    <a:p>
                      <a:pPr marR="7620" algn="just">
                        <a:buNone/>
                      </a:pPr>
                      <a:r>
                        <a:rPr lang="ru-RU" sz="2000" kern="100" dirty="0">
                          <a:effectLst/>
                        </a:rPr>
                        <a:t>2021/22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30 080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>
                          <a:effectLst/>
                        </a:rPr>
                        <a:t>10 103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4 812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620"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1 087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6079787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/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r>
              <a:rPr lang="ru-RU" sz="2400" b="0" u="none" strike="noStrike" dirty="0">
                <a:solidFill>
                  <a:schemeClr val="accent5"/>
                </a:solidFill>
                <a:effectLst/>
                <a:uFillTx/>
                <a:latin typeface="Arial"/>
              </a:rPr>
              <a:t>Олимпиадный рейтинг Республики Алтай за 5 лет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A9A37B66-AB1B-AF7C-0C0F-CE2CF03C7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23536529"/>
              </p:ext>
            </p:extLst>
          </p:nvPr>
        </p:nvGraphicFramePr>
        <p:xfrm>
          <a:off x="1159728" y="1168367"/>
          <a:ext cx="10304472" cy="1603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412">
                  <a:extLst>
                    <a:ext uri="{9D8B030D-6E8A-4147-A177-3AD203B41FA5}">
                      <a16:colId xmlns="" xmlns:a16="http://schemas.microsoft.com/office/drawing/2014/main" val="2792405457"/>
                    </a:ext>
                  </a:extLst>
                </a:gridCol>
                <a:gridCol w="1717412">
                  <a:extLst>
                    <a:ext uri="{9D8B030D-6E8A-4147-A177-3AD203B41FA5}">
                      <a16:colId xmlns="" xmlns:a16="http://schemas.microsoft.com/office/drawing/2014/main" val="1993854197"/>
                    </a:ext>
                  </a:extLst>
                </a:gridCol>
                <a:gridCol w="1717412">
                  <a:extLst>
                    <a:ext uri="{9D8B030D-6E8A-4147-A177-3AD203B41FA5}">
                      <a16:colId xmlns="" xmlns:a16="http://schemas.microsoft.com/office/drawing/2014/main" val="2697832905"/>
                    </a:ext>
                  </a:extLst>
                </a:gridCol>
                <a:gridCol w="1717412">
                  <a:extLst>
                    <a:ext uri="{9D8B030D-6E8A-4147-A177-3AD203B41FA5}">
                      <a16:colId xmlns="" xmlns:a16="http://schemas.microsoft.com/office/drawing/2014/main" val="1895924651"/>
                    </a:ext>
                  </a:extLst>
                </a:gridCol>
                <a:gridCol w="1717412">
                  <a:extLst>
                    <a:ext uri="{9D8B030D-6E8A-4147-A177-3AD203B41FA5}">
                      <a16:colId xmlns="" xmlns:a16="http://schemas.microsoft.com/office/drawing/2014/main" val="3300630580"/>
                    </a:ext>
                  </a:extLst>
                </a:gridCol>
                <a:gridCol w="1717412">
                  <a:extLst>
                    <a:ext uri="{9D8B030D-6E8A-4147-A177-3AD203B41FA5}">
                      <a16:colId xmlns="" xmlns:a16="http://schemas.microsoft.com/office/drawing/2014/main" val="3913897459"/>
                    </a:ext>
                  </a:extLst>
                </a:gridCol>
              </a:tblGrid>
              <a:tr h="430355">
                <a:tc gridSpan="6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Количество участников/ призеров заключительного этапа </a:t>
                      </a:r>
                      <a:r>
                        <a:rPr lang="ru-RU" dirty="0" err="1"/>
                        <a:t>ВсОШ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9536258"/>
                  </a:ext>
                </a:extLst>
              </a:tr>
              <a:tr h="430355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2993413"/>
                  </a:ext>
                </a:extLst>
              </a:tr>
              <a:tr h="74280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4/1 </a:t>
                      </a:r>
                    </a:p>
                    <a:p>
                      <a:pPr algn="ctr"/>
                      <a:r>
                        <a:rPr lang="ru-RU" dirty="0"/>
                        <a:t>(53 место)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3/0 </a:t>
                      </a:r>
                    </a:p>
                    <a:p>
                      <a:pPr algn="ctr"/>
                      <a:r>
                        <a:rPr lang="ru-RU" dirty="0"/>
                        <a:t>(77 место)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7/1 </a:t>
                      </a:r>
                    </a:p>
                    <a:p>
                      <a:pPr algn="ctr"/>
                      <a:r>
                        <a:rPr lang="ru-RU" dirty="0"/>
                        <a:t>(56 место)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7/1 </a:t>
                      </a:r>
                    </a:p>
                    <a:p>
                      <a:pPr algn="ctr"/>
                      <a:r>
                        <a:rPr lang="ru-RU" dirty="0"/>
                        <a:t>(51 место)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6/2 </a:t>
                      </a:r>
                    </a:p>
                    <a:p>
                      <a:pPr algn="ctr"/>
                      <a:r>
                        <a:rPr lang="ru-RU" dirty="0"/>
                        <a:t>(26 место)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6/1 </a:t>
                      </a:r>
                    </a:p>
                    <a:p>
                      <a:pPr algn="ctr"/>
                      <a:r>
                        <a:rPr lang="ru-RU" dirty="0"/>
                        <a:t>(58 место)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10642069"/>
                  </a:ext>
                </a:extLst>
              </a:tr>
            </a:tbl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D9FA003A-0B9C-AD9D-1769-350B24A86E3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44746882"/>
              </p:ext>
            </p:extLst>
          </p:nvPr>
        </p:nvGraphicFramePr>
        <p:xfrm>
          <a:off x="1159728" y="2977662"/>
          <a:ext cx="6293802" cy="3880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7811A83-0780-58E4-0FC2-67EF4C3426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024" y="5192850"/>
            <a:ext cx="2439352" cy="16651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740DD04-A0BB-A067-3AD3-521B964E8AA0}"/>
              </a:ext>
            </a:extLst>
          </p:cNvPr>
          <p:cNvSpPr txBox="1"/>
          <p:nvPr/>
        </p:nvSpPr>
        <p:spPr>
          <a:xfrm>
            <a:off x="8288120" y="3289869"/>
            <a:ext cx="261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3352F"/>
                </a:solidFill>
                <a:latin typeface="+mj-lt"/>
              </a:rPr>
              <a:t>Этапы </a:t>
            </a:r>
            <a:r>
              <a:rPr lang="ru-RU" sz="2800" b="1" dirty="0" err="1">
                <a:solidFill>
                  <a:srgbClr val="E3352F"/>
                </a:solidFill>
                <a:latin typeface="+mj-lt"/>
              </a:rPr>
              <a:t>ВсОШ</a:t>
            </a:r>
            <a:endParaRPr lang="ru-RU" sz="2800" b="1" dirty="0">
              <a:solidFill>
                <a:srgbClr val="E3352F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3DB820C-F100-398B-7643-84FAEA1E7D9F}"/>
              </a:ext>
            </a:extLst>
          </p:cNvPr>
          <p:cNvSpPr txBox="1"/>
          <p:nvPr/>
        </p:nvSpPr>
        <p:spPr>
          <a:xfrm>
            <a:off x="8288120" y="3751534"/>
            <a:ext cx="27441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solidFill>
                  <a:srgbClr val="0070C0"/>
                </a:solidFill>
              </a:rPr>
              <a:t>Школьный</a:t>
            </a: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rgbClr val="0070C0"/>
                </a:solidFill>
              </a:rPr>
              <a:t>Муниципальный</a:t>
            </a: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rgbClr val="0070C0"/>
                </a:solidFill>
              </a:rPr>
              <a:t>Региональный </a:t>
            </a: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rgbClr val="0070C0"/>
                </a:solidFill>
              </a:rPr>
              <a:t>Заключительный</a:t>
            </a:r>
          </a:p>
          <a:p>
            <a:pPr marL="342900" indent="-342900">
              <a:buAutoNum type="arabicPeriod"/>
            </a:pPr>
            <a:endParaRPr lang="ru-RU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3D62E58-9D82-FAFA-3E80-DA098EC3B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6F4FB66-F264-1498-F050-8092CBC33862}"/>
              </a:ext>
            </a:extLst>
          </p:cNvPr>
          <p:cNvSpPr txBox="1"/>
          <p:nvPr/>
        </p:nvSpPr>
        <p:spPr>
          <a:xfrm>
            <a:off x="1246095" y="186401"/>
            <a:ext cx="1147482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>
                <a:solidFill>
                  <a:srgbClr val="C00000"/>
                </a:solidFill>
              </a:rPr>
              <a:t>Системные проблемы олимпиадного движения: от провала на МЭ до падения рейтинга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="" xmlns:a16="http://schemas.microsoft.com/office/drawing/2014/main" id="{2532A652-C796-A12E-AD4E-F4D656A9B9CF}"/>
              </a:ext>
            </a:extLst>
          </p:cNvPr>
          <p:cNvSpPr/>
          <p:nvPr/>
        </p:nvSpPr>
        <p:spPr>
          <a:xfrm>
            <a:off x="663388" y="1048870"/>
            <a:ext cx="11161059" cy="1102659"/>
          </a:xfrm>
          <a:prstGeom prst="roundRect">
            <a:avLst/>
          </a:prstGeom>
          <a:solidFill>
            <a:srgbClr val="1B49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/>
              <a:t>Провал на муниципальном этапе</a:t>
            </a:r>
            <a:endParaRPr lang="ru-RU" sz="1600" u="sng" dirty="0"/>
          </a:p>
          <a:p>
            <a:pPr lvl="0"/>
            <a:r>
              <a:rPr lang="ru-RU" sz="1600" dirty="0"/>
              <a:t>Школьный этап: </a:t>
            </a:r>
            <a:r>
              <a:rPr lang="ru-RU" sz="1600" b="1" dirty="0"/>
              <a:t>90%</a:t>
            </a:r>
            <a:r>
              <a:rPr lang="ru-RU" sz="1600" dirty="0"/>
              <a:t> участников имеют результат, победителей/призеров — </a:t>
            </a:r>
            <a:r>
              <a:rPr lang="ru-RU" sz="1600" b="1" dirty="0"/>
              <a:t>&gt;50%</a:t>
            </a:r>
            <a:r>
              <a:rPr lang="ru-RU" sz="1600" dirty="0"/>
              <a:t>.</a:t>
            </a:r>
          </a:p>
          <a:p>
            <a:pPr lvl="0"/>
            <a:r>
              <a:rPr lang="ru-RU" sz="1600" dirty="0"/>
              <a:t>Муниципальный этап: результат рухнул до </a:t>
            </a:r>
            <a:r>
              <a:rPr lang="ru-RU" sz="1600" b="1" dirty="0"/>
              <a:t>44–63%</a:t>
            </a:r>
            <a:r>
              <a:rPr lang="ru-RU" sz="1600" dirty="0"/>
              <a:t>, победителей/призеров — всего </a:t>
            </a:r>
            <a:r>
              <a:rPr lang="ru-RU" sz="1600" b="1" dirty="0"/>
              <a:t>26%</a:t>
            </a:r>
            <a:r>
              <a:rPr lang="ru-RU" sz="1600" dirty="0"/>
              <a:t>.</a:t>
            </a:r>
          </a:p>
          <a:p>
            <a:pPr lvl="0"/>
            <a:r>
              <a:rPr lang="ru-RU" sz="1600" b="1" dirty="0"/>
              <a:t>Вывод:</a:t>
            </a:r>
            <a:r>
              <a:rPr lang="ru-RU" sz="1600" dirty="0"/>
              <a:t> массовость не переходит в глубину знаний — участие ради участия, а не результата.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DFE2B7B9-4179-2A74-E547-143060E49F16}"/>
              </a:ext>
            </a:extLst>
          </p:cNvPr>
          <p:cNvSpPr/>
          <p:nvPr/>
        </p:nvSpPr>
        <p:spPr>
          <a:xfrm>
            <a:off x="663387" y="2321859"/>
            <a:ext cx="11161059" cy="130884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/>
              <a:t>Потеря перспективных детей</a:t>
            </a:r>
            <a:endParaRPr lang="ru-RU" sz="1600" u="sng" dirty="0"/>
          </a:p>
          <a:p>
            <a:pPr lvl="0"/>
            <a:r>
              <a:rPr lang="ru-RU" sz="1600" dirty="0"/>
              <a:t>На ШЭ теряются:</a:t>
            </a:r>
          </a:p>
          <a:p>
            <a:pPr lvl="1"/>
            <a:r>
              <a:rPr lang="ru-RU" sz="1600" dirty="0"/>
              <a:t>дети, прошедшие олимпиадную подготовку в центре;</a:t>
            </a:r>
          </a:p>
          <a:p>
            <a:pPr lvl="1"/>
            <a:r>
              <a:rPr lang="ru-RU" sz="1600" dirty="0"/>
              <a:t>победители/призеры МЭ прошлого года.</a:t>
            </a:r>
          </a:p>
          <a:p>
            <a:pPr lvl="0"/>
            <a:r>
              <a:rPr lang="ru-RU" sz="1600" dirty="0"/>
              <a:t>Отсутствие системной подготовки на всех этапах → потеря высоких результатов на МЭ и РЭ.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2FDE1337-8E10-A6D9-5F31-6F67EABB5550}"/>
              </a:ext>
            </a:extLst>
          </p:cNvPr>
          <p:cNvSpPr/>
          <p:nvPr/>
        </p:nvSpPr>
        <p:spPr>
          <a:xfrm>
            <a:off x="663387" y="3729318"/>
            <a:ext cx="11161059" cy="117437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/>
              <a:t>Падение в рейтинге</a:t>
            </a:r>
            <a:endParaRPr lang="ru-RU" sz="1600" u="sng" dirty="0"/>
          </a:p>
          <a:p>
            <a:pPr lvl="0"/>
            <a:r>
              <a:rPr lang="ru-RU" sz="1600" b="1" dirty="0"/>
              <a:t>2025 год:</a:t>
            </a:r>
            <a:r>
              <a:rPr lang="ru-RU" sz="1600" dirty="0"/>
              <a:t> 6 участников, 2 призера → </a:t>
            </a:r>
            <a:r>
              <a:rPr lang="ru-RU" sz="1600" b="1" dirty="0"/>
              <a:t>26 место</a:t>
            </a:r>
            <a:r>
              <a:rPr lang="ru-RU" sz="1600" dirty="0"/>
              <a:t> (исторический максимум).</a:t>
            </a:r>
          </a:p>
          <a:p>
            <a:pPr lvl="0"/>
            <a:r>
              <a:rPr lang="ru-RU" sz="1600" b="1" dirty="0"/>
              <a:t>2026 год:</a:t>
            </a:r>
            <a:r>
              <a:rPr lang="ru-RU" sz="1600" dirty="0"/>
              <a:t> 6 участников, 1 призер → </a:t>
            </a:r>
            <a:r>
              <a:rPr lang="ru-RU" sz="1600" b="1" dirty="0"/>
              <a:t>58 место</a:t>
            </a:r>
            <a:r>
              <a:rPr lang="ru-RU" sz="1600" dirty="0"/>
              <a:t> (падение на 32 позиции).</a:t>
            </a:r>
          </a:p>
          <a:p>
            <a:pPr lvl="0"/>
            <a:r>
              <a:rPr lang="ru-RU" sz="1600" b="1" dirty="0"/>
              <a:t>Системная проблема:</a:t>
            </a:r>
            <a:r>
              <a:rPr lang="ru-RU" sz="1600" dirty="0"/>
              <a:t> нестабильность результатов при сохранении количества финалистов.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DB1DC5A3-40D7-BE40-0122-73F630BA0576}"/>
              </a:ext>
            </a:extLst>
          </p:cNvPr>
          <p:cNvSpPr/>
          <p:nvPr/>
        </p:nvSpPr>
        <p:spPr>
          <a:xfrm>
            <a:off x="663387" y="5002305"/>
            <a:ext cx="11161059" cy="1048871"/>
          </a:xfrm>
          <a:prstGeom prst="roundRect">
            <a:avLst/>
          </a:prstGeom>
          <a:solidFill>
            <a:srgbClr val="E3352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/>
              <a:t>Корневые причины</a:t>
            </a:r>
            <a:endParaRPr lang="ru-RU" sz="1600" u="sng" dirty="0"/>
          </a:p>
          <a:p>
            <a:pPr lvl="0"/>
            <a:r>
              <a:rPr lang="ru-RU" sz="1600" b="1" dirty="0"/>
              <a:t>Кадровый голод:</a:t>
            </a:r>
            <a:r>
              <a:rPr lang="ru-RU" sz="1600" dirty="0"/>
              <a:t> дефицит (физика, химия, информатика, биология) и перегрузка школьных учителей.</a:t>
            </a:r>
          </a:p>
          <a:p>
            <a:pPr lvl="0"/>
            <a:r>
              <a:rPr lang="ru-RU" sz="1600" b="1" dirty="0"/>
              <a:t>Низкий охват ресурсами «Сириуса»:</a:t>
            </a:r>
            <a:r>
              <a:rPr lang="ru-RU" sz="1600" dirty="0"/>
              <a:t> при наличии курсов (онлайн-платформа, программы в Сочи) и возможности обучения педагогов — регион использует их </a:t>
            </a:r>
            <a:r>
              <a:rPr lang="ru-RU" sz="1600" b="1" dirty="0"/>
              <a:t>крайне слабо</a:t>
            </a:r>
            <a:r>
              <a:rPr lang="ru-RU" sz="1600" dirty="0"/>
              <a:t> по сравнению с другими субъектами.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E59F4F5-5593-4652-6797-96C12C643E1B}"/>
              </a:ext>
            </a:extLst>
          </p:cNvPr>
          <p:cNvSpPr txBox="1"/>
          <p:nvPr/>
        </p:nvSpPr>
        <p:spPr>
          <a:xfrm>
            <a:off x="717178" y="6230470"/>
            <a:ext cx="11107268" cy="3847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rgbClr val="C00000"/>
                </a:solidFill>
              </a:rPr>
              <a:t>Необходимо:</a:t>
            </a:r>
            <a:r>
              <a:rPr lang="ru-RU" sz="1900" dirty="0">
                <a:solidFill>
                  <a:srgbClr val="C00000"/>
                </a:solidFill>
              </a:rPr>
              <a:t> </a:t>
            </a:r>
            <a:r>
              <a:rPr lang="ru-RU" sz="1900" dirty="0">
                <a:solidFill>
                  <a:srgbClr val="1B499E"/>
                </a:solidFill>
              </a:rPr>
              <a:t>выстроить систему подготовки на всех этапах — от школы до РЦ «</a:t>
            </a:r>
            <a:r>
              <a:rPr lang="ru-RU" sz="1900" dirty="0" err="1">
                <a:solidFill>
                  <a:srgbClr val="1B499E"/>
                </a:solidFill>
              </a:rPr>
              <a:t>Алтай.Сириус</a:t>
            </a:r>
            <a:r>
              <a:rPr lang="ru-RU" sz="1900" dirty="0">
                <a:solidFill>
                  <a:srgbClr val="1B499E"/>
                </a:solidFill>
              </a:rPr>
              <a:t>»</a:t>
            </a:r>
          </a:p>
        </p:txBody>
      </p:sp>
    </p:spTree>
    <p:extLst>
      <p:ext uri="{BB962C8B-B14F-4D97-AF65-F5344CB8AC3E}">
        <p14:creationId xmlns="" xmlns:p14="http://schemas.microsoft.com/office/powerpoint/2010/main" val="267236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20BEB105-5FC4-03D5-6DD5-70E6D118C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CD84ED53-A3EC-07EA-7A24-DB9187372B84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C7EA839-89FD-B255-0326-E97F9458F0B4}"/>
              </a:ext>
            </a:extLst>
          </p:cNvPr>
          <p:cNvSpPr txBox="1"/>
          <p:nvPr/>
        </p:nvSpPr>
        <p:spPr>
          <a:xfrm>
            <a:off x="1663700" y="155347"/>
            <a:ext cx="99026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solidFill>
                  <a:srgbClr val="0070C0"/>
                </a:solidFill>
                <a:latin typeface="+mj-lt"/>
              </a:rPr>
              <a:t>Региональный этап </a:t>
            </a:r>
            <a:r>
              <a:rPr lang="ru-RU" sz="2600" dirty="0" err="1">
                <a:solidFill>
                  <a:srgbClr val="0070C0"/>
                </a:solidFill>
                <a:latin typeface="+mj-lt"/>
              </a:rPr>
              <a:t>ВсОШ</a:t>
            </a:r>
            <a:endParaRPr lang="ru-RU" sz="2600" dirty="0">
              <a:solidFill>
                <a:srgbClr val="0070C0"/>
              </a:solidFill>
              <a:latin typeface="+mj-lt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5EF63FE1-394A-8DFF-FDAE-A21438DC9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2311773"/>
              </p:ext>
            </p:extLst>
          </p:nvPr>
        </p:nvGraphicFramePr>
        <p:xfrm>
          <a:off x="5195460" y="1168367"/>
          <a:ext cx="6136174" cy="2692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9858">
                  <a:extLst>
                    <a:ext uri="{9D8B030D-6E8A-4147-A177-3AD203B41FA5}">
                      <a16:colId xmlns="" xmlns:a16="http://schemas.microsoft.com/office/drawing/2014/main" val="2984159662"/>
                    </a:ext>
                  </a:extLst>
                </a:gridCol>
                <a:gridCol w="4206316">
                  <a:extLst>
                    <a:ext uri="{9D8B030D-6E8A-4147-A177-3AD203B41FA5}">
                      <a16:colId xmlns="" xmlns:a16="http://schemas.microsoft.com/office/drawing/2014/main" val="2612040123"/>
                    </a:ext>
                  </a:extLst>
                </a:gridCol>
              </a:tblGrid>
              <a:tr h="7902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>
                          <a:effectLst/>
                        </a:rPr>
                        <a:t>Учебный год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Количество уникальных участников (чел.)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6210335"/>
                  </a:ext>
                </a:extLst>
              </a:tr>
              <a:tr h="3804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>
                          <a:effectLst/>
                        </a:rPr>
                        <a:t>2021-2022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365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3726825"/>
                  </a:ext>
                </a:extLst>
              </a:tr>
              <a:tr h="3804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2022-2023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386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39811402"/>
                  </a:ext>
                </a:extLst>
              </a:tr>
              <a:tr h="3804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>
                          <a:effectLst/>
                        </a:rPr>
                        <a:t>2023-2024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402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66077634"/>
                  </a:ext>
                </a:extLst>
              </a:tr>
              <a:tr h="3804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>
                          <a:effectLst/>
                        </a:rPr>
                        <a:t>2024-2025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>
                          <a:effectLst/>
                        </a:rPr>
                        <a:t>410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90985942"/>
                  </a:ext>
                </a:extLst>
              </a:tr>
              <a:tr h="3804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>
                          <a:effectLst/>
                        </a:rPr>
                        <a:t>2025/2026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000" kern="100" dirty="0">
                          <a:effectLst/>
                        </a:rPr>
                        <a:t>417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8581033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6848D8F-9B8A-67E7-27C3-506353E89FD0}"/>
              </a:ext>
            </a:extLst>
          </p:cNvPr>
          <p:cNvSpPr txBox="1"/>
          <p:nvPr/>
        </p:nvSpPr>
        <p:spPr>
          <a:xfrm>
            <a:off x="6096000" y="155347"/>
            <a:ext cx="5946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+mj-lt"/>
                <a:ea typeface="+mj-ea"/>
              </a:rPr>
              <a:t>с </a:t>
            </a:r>
            <a:r>
              <a:rPr lang="ru-RU" sz="2400" dirty="0">
                <a:solidFill>
                  <a:srgbClr val="0070C0"/>
                </a:solidFill>
                <a:effectLst/>
                <a:latin typeface="+mj-lt"/>
                <a:ea typeface="+mj-ea"/>
              </a:rPr>
              <a:t>12 января по 28 февраля 2026 года </a:t>
            </a:r>
            <a:endParaRPr lang="ru-RU" sz="2400" dirty="0">
              <a:solidFill>
                <a:srgbClr val="0070C0"/>
              </a:solidFill>
              <a:latin typeface="+mj-lt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29DE8FF-AFA8-4DF4-E086-F78240BB818F}"/>
              </a:ext>
            </a:extLst>
          </p:cNvPr>
          <p:cNvSpPr txBox="1"/>
          <p:nvPr/>
        </p:nvSpPr>
        <p:spPr>
          <a:xfrm>
            <a:off x="727800" y="1030797"/>
            <a:ext cx="42457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П</a:t>
            </a:r>
            <a:r>
              <a:rPr lang="ru-RU" sz="24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риглашены – </a:t>
            </a:r>
            <a:r>
              <a:rPr lang="ru-RU" sz="24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479</a:t>
            </a:r>
          </a:p>
          <a:p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Подтвердили участие -  </a:t>
            </a:r>
            <a:r>
              <a:rPr lang="ru-RU" sz="2400" b="1" dirty="0">
                <a:solidFill>
                  <a:srgbClr val="C00000"/>
                </a:solidFill>
                <a:ea typeface="Times New Roman" panose="02020603050405020304" pitchFamily="18" charset="0"/>
              </a:rPr>
              <a:t>417</a:t>
            </a:r>
          </a:p>
          <a:p>
            <a:r>
              <a:rPr lang="ru-RU" sz="2400" dirty="0">
                <a:solidFill>
                  <a:srgbClr val="0070C0"/>
                </a:solidFill>
                <a:ea typeface="Times New Roman" panose="02020603050405020304" pitchFamily="18" charset="0"/>
              </a:rPr>
              <a:t>У</a:t>
            </a:r>
            <a:r>
              <a:rPr lang="ru-RU" sz="24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частий по предметам - </a:t>
            </a:r>
            <a:r>
              <a:rPr lang="ru-RU" sz="24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538</a:t>
            </a:r>
            <a:r>
              <a:rPr lang="ru-RU" sz="2400" b="1" dirty="0">
                <a:solidFill>
                  <a:srgbClr val="C00000"/>
                </a:solidFill>
                <a:effectLst/>
              </a:rPr>
              <a:t>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891749D-D461-DA23-EA74-797BFFEB3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29" y="2514614"/>
            <a:ext cx="2676416" cy="3816720"/>
          </a:xfrm>
          <a:prstGeom prst="rect">
            <a:avLst/>
          </a:prstGeom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041D708A-EFDF-9785-E506-73E2E879868D}"/>
              </a:ext>
            </a:extLst>
          </p:cNvPr>
          <p:cNvSpPr/>
          <p:nvPr/>
        </p:nvSpPr>
        <p:spPr>
          <a:xfrm>
            <a:off x="1630837" y="4521896"/>
            <a:ext cx="3532181" cy="219316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/>
              <a:t>Функция РЭ</a:t>
            </a:r>
            <a:endParaRPr lang="ru-RU" sz="1600" dirty="0"/>
          </a:p>
          <a:p>
            <a:pPr lvl="0"/>
            <a:r>
              <a:rPr lang="ru-RU" sz="1600" dirty="0"/>
              <a:t>Центральное звено олимпиадной вертикали.</a:t>
            </a:r>
          </a:p>
          <a:p>
            <a:pPr lvl="0"/>
            <a:r>
              <a:rPr lang="ru-RU" sz="1600" dirty="0"/>
              <a:t>Основной отборочный механизм на заключительный этап.</a:t>
            </a:r>
          </a:p>
          <a:p>
            <a:pPr lvl="0"/>
            <a:r>
              <a:rPr lang="ru-RU" sz="1600" dirty="0"/>
              <a:t>Обеспечивает методическое и организационное единство на всей территории региона.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4EA5938D-87C7-B034-33DF-E65BEB0519B7}"/>
              </a:ext>
            </a:extLst>
          </p:cNvPr>
          <p:cNvSpPr/>
          <p:nvPr/>
        </p:nvSpPr>
        <p:spPr>
          <a:xfrm>
            <a:off x="5337656" y="4521896"/>
            <a:ext cx="3048087" cy="219316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/>
              <a:t>Динамика участия (5 лет)</a:t>
            </a:r>
            <a:endParaRPr lang="ru-RU" sz="1600" dirty="0"/>
          </a:p>
          <a:p>
            <a:pPr lvl="0"/>
            <a:r>
              <a:rPr lang="ru-RU" sz="1600" dirty="0"/>
              <a:t>Стабильный </a:t>
            </a:r>
            <a:r>
              <a:rPr lang="ru-RU" sz="1600" b="1" dirty="0"/>
              <a:t>рост</a:t>
            </a:r>
            <a:r>
              <a:rPr lang="ru-RU" sz="1600" dirty="0"/>
              <a:t> числа участников:</a:t>
            </a:r>
          </a:p>
          <a:p>
            <a:pPr lvl="1"/>
            <a:r>
              <a:rPr lang="ru-RU" sz="1600" b="1" dirty="0"/>
              <a:t>2021/22</a:t>
            </a:r>
            <a:r>
              <a:rPr lang="ru-RU" sz="1600" dirty="0"/>
              <a:t> — 365 чел.</a:t>
            </a:r>
          </a:p>
          <a:p>
            <a:pPr lvl="1"/>
            <a:r>
              <a:rPr lang="ru-RU" sz="1600" b="1" dirty="0"/>
              <a:t>2025/26</a:t>
            </a:r>
            <a:r>
              <a:rPr lang="ru-RU" sz="1600" dirty="0"/>
              <a:t> — 417 чел.</a:t>
            </a:r>
          </a:p>
          <a:p>
            <a:pPr lvl="0"/>
            <a:r>
              <a:rPr lang="ru-RU" sz="1600" b="1" dirty="0"/>
              <a:t>Прирост:</a:t>
            </a:r>
            <a:r>
              <a:rPr lang="ru-RU" sz="1600" dirty="0"/>
              <a:t> +14,2% за 5 лет.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1D88DE71-3E96-41BA-3B8F-41DA7E2DE0E3}"/>
              </a:ext>
            </a:extLst>
          </p:cNvPr>
          <p:cNvSpPr/>
          <p:nvPr/>
        </p:nvSpPr>
        <p:spPr>
          <a:xfrm>
            <a:off x="8522863" y="4521896"/>
            <a:ext cx="3532181" cy="219316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/>
              <a:t>Явка — скрытая проблема.</a:t>
            </a:r>
            <a:endParaRPr lang="ru-RU" sz="1600" dirty="0"/>
          </a:p>
          <a:p>
            <a:pPr lvl="0"/>
            <a:r>
              <a:rPr lang="ru-RU" sz="1600" dirty="0"/>
              <a:t>Приглашено — </a:t>
            </a:r>
            <a:r>
              <a:rPr lang="ru-RU" sz="1600" b="1" dirty="0"/>
              <a:t>479</a:t>
            </a:r>
            <a:r>
              <a:rPr lang="ru-RU" sz="1600" dirty="0"/>
              <a:t> чел.</a:t>
            </a:r>
          </a:p>
          <a:p>
            <a:pPr lvl="0"/>
            <a:r>
              <a:rPr lang="ru-RU" sz="1600" dirty="0"/>
              <a:t>Фактически участвовали — </a:t>
            </a:r>
            <a:r>
              <a:rPr lang="ru-RU" sz="1600" b="1" dirty="0"/>
              <a:t>417</a:t>
            </a:r>
            <a:r>
              <a:rPr lang="ru-RU" sz="1600" dirty="0"/>
              <a:t> чел.</a:t>
            </a:r>
          </a:p>
          <a:p>
            <a:pPr lvl="0"/>
            <a:r>
              <a:rPr lang="ru-RU" sz="1600" b="1" dirty="0"/>
              <a:t>Явка:</a:t>
            </a:r>
            <a:r>
              <a:rPr lang="ru-RU" sz="1600" dirty="0"/>
              <a:t> 85,13% → </a:t>
            </a:r>
            <a:r>
              <a:rPr lang="ru-RU" sz="1600" b="1" dirty="0"/>
              <a:t>каждый 7-й приглашенный не пришел</a:t>
            </a:r>
            <a:r>
              <a:rPr lang="ru-RU" sz="1600" dirty="0"/>
              <a:t>.</a:t>
            </a:r>
          </a:p>
          <a:p>
            <a:pPr lvl="0"/>
            <a:r>
              <a:rPr lang="ru-RU" sz="1600" b="1" dirty="0"/>
              <a:t>Потери:</a:t>
            </a:r>
            <a:r>
              <a:rPr lang="ru-RU" sz="1600" dirty="0"/>
              <a:t> от 0% (Чойский район) до </a:t>
            </a:r>
            <a:r>
              <a:rPr lang="ru-RU" sz="1600" b="1" dirty="0"/>
              <a:t>46,7%</a:t>
            </a:r>
            <a:r>
              <a:rPr lang="ru-RU" sz="1600" dirty="0"/>
              <a:t> (Усть-Канский район).</a:t>
            </a:r>
          </a:p>
        </p:txBody>
      </p:sp>
    </p:spTree>
    <p:extLst>
      <p:ext uri="{BB962C8B-B14F-4D97-AF65-F5344CB8AC3E}">
        <p14:creationId xmlns="" xmlns:p14="http://schemas.microsoft.com/office/powerpoint/2010/main" val="1805001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9475A17-19A8-314F-7D3C-145DFBB84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6159A4B3-D1D1-E3B9-4C79-2E432AF3231F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9ED2A66-41F5-405B-B596-88AB51052E9F}"/>
              </a:ext>
            </a:extLst>
          </p:cNvPr>
          <p:cNvSpPr txBox="1"/>
          <p:nvPr/>
        </p:nvSpPr>
        <p:spPr>
          <a:xfrm>
            <a:off x="1663700" y="155346"/>
            <a:ext cx="50458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solidFill>
                  <a:srgbClr val="0070C0"/>
                </a:solidFill>
                <a:latin typeface="+mj-lt"/>
              </a:rPr>
              <a:t>Результативность РЭ </a:t>
            </a:r>
            <a:r>
              <a:rPr lang="ru-RU" sz="2600" dirty="0" err="1">
                <a:solidFill>
                  <a:srgbClr val="0070C0"/>
                </a:solidFill>
                <a:latin typeface="+mj-lt"/>
              </a:rPr>
              <a:t>ВсОШ</a:t>
            </a:r>
            <a:endParaRPr lang="ru-RU" sz="2600" dirty="0">
              <a:solidFill>
                <a:srgbClr val="0070C0"/>
              </a:solidFill>
              <a:latin typeface="+mj-lt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FE39E361-77AD-A1E7-88F7-20EDC37F5C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7761139"/>
              </p:ext>
            </p:extLst>
          </p:nvPr>
        </p:nvGraphicFramePr>
        <p:xfrm>
          <a:off x="225631" y="959209"/>
          <a:ext cx="11732823" cy="57434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9931">
                  <a:extLst>
                    <a:ext uri="{9D8B030D-6E8A-4147-A177-3AD203B41FA5}">
                      <a16:colId xmlns="" xmlns:a16="http://schemas.microsoft.com/office/drawing/2014/main" val="1823210446"/>
                    </a:ext>
                  </a:extLst>
                </a:gridCol>
                <a:gridCol w="3048446">
                  <a:extLst>
                    <a:ext uri="{9D8B030D-6E8A-4147-A177-3AD203B41FA5}">
                      <a16:colId xmlns="" xmlns:a16="http://schemas.microsoft.com/office/drawing/2014/main" val="3948294322"/>
                    </a:ext>
                  </a:extLst>
                </a:gridCol>
                <a:gridCol w="1849052">
                  <a:extLst>
                    <a:ext uri="{9D8B030D-6E8A-4147-A177-3AD203B41FA5}">
                      <a16:colId xmlns="" xmlns:a16="http://schemas.microsoft.com/office/drawing/2014/main" val="3293043468"/>
                    </a:ext>
                  </a:extLst>
                </a:gridCol>
                <a:gridCol w="1702722">
                  <a:extLst>
                    <a:ext uri="{9D8B030D-6E8A-4147-A177-3AD203B41FA5}">
                      <a16:colId xmlns="" xmlns:a16="http://schemas.microsoft.com/office/drawing/2014/main" val="2739010498"/>
                    </a:ext>
                  </a:extLst>
                </a:gridCol>
                <a:gridCol w="1476580">
                  <a:extLst>
                    <a:ext uri="{9D8B030D-6E8A-4147-A177-3AD203B41FA5}">
                      <a16:colId xmlns="" xmlns:a16="http://schemas.microsoft.com/office/drawing/2014/main" val="2633096136"/>
                    </a:ext>
                  </a:extLst>
                </a:gridCol>
                <a:gridCol w="1702723">
                  <a:extLst>
                    <a:ext uri="{9D8B030D-6E8A-4147-A177-3AD203B41FA5}">
                      <a16:colId xmlns="" xmlns:a16="http://schemas.microsoft.com/office/drawing/2014/main" val="3544980667"/>
                    </a:ext>
                  </a:extLst>
                </a:gridCol>
                <a:gridCol w="1423369">
                  <a:extLst>
                    <a:ext uri="{9D8B030D-6E8A-4147-A177-3AD203B41FA5}">
                      <a16:colId xmlns="" xmlns:a16="http://schemas.microsoft.com/office/drawing/2014/main" val="2026222842"/>
                    </a:ext>
                  </a:extLst>
                </a:gridCol>
              </a:tblGrid>
              <a:tr h="8390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№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Муниципалитет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Количество приглашений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Количество участников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участий (%)</a:t>
                      </a:r>
                    </a:p>
                  </a:txBody>
                  <a:tcPr marL="44887" marR="44887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Количество Пб и </a:t>
                      </a:r>
                      <a:r>
                        <a:rPr lang="ru-RU" sz="1800" dirty="0" err="1">
                          <a:effectLst/>
                          <a:latin typeface="+mn-lt"/>
                        </a:rPr>
                        <a:t>Пр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 (чел.)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Доля Пб и </a:t>
                      </a:r>
                      <a:r>
                        <a:rPr lang="ru-RU" sz="1800" dirty="0" err="1">
                          <a:effectLst/>
                          <a:latin typeface="+mn-lt"/>
                        </a:rPr>
                        <a:t>Пр</a:t>
                      </a:r>
                      <a:r>
                        <a:rPr lang="ru-RU" sz="1800" dirty="0">
                          <a:effectLst/>
                          <a:latin typeface="+mn-lt"/>
                        </a:rPr>
                        <a:t> (%)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ctr"/>
                </a:tc>
                <a:extLst>
                  <a:ext uri="{0D108BD9-81ED-4DB2-BD59-A6C34878D82A}">
                    <a16:rowId xmlns="" xmlns:a16="http://schemas.microsoft.com/office/drawing/2014/main" val="829768917"/>
                  </a:ext>
                </a:extLst>
              </a:tr>
              <a:tr h="32523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1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Чойский район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7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7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14,29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1892920231"/>
                  </a:ext>
                </a:extLst>
              </a:tr>
              <a:tr h="559355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2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Республиканские организации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185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178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26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14,6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3446297619"/>
                  </a:ext>
                </a:extLst>
              </a:tr>
              <a:tr h="32523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3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г. Горно-Алтайск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195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180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92,3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22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12,22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2776881872"/>
                  </a:ext>
                </a:extLst>
              </a:tr>
              <a:tr h="32523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4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Майминский район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50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45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2,22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2717969120"/>
                  </a:ext>
                </a:extLst>
              </a:tr>
              <a:tr h="487846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5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Онгудайский район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46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37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80,43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0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2659993629"/>
                  </a:ext>
                </a:extLst>
              </a:tr>
              <a:tr h="487846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6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Шебалинский район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21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14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0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1672252638"/>
                  </a:ext>
                </a:extLst>
              </a:tr>
              <a:tr h="487846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7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Кош-Агачский район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51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33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64,7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6,06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3605238693"/>
                  </a:ext>
                </a:extLst>
              </a:tr>
              <a:tr h="32523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8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Турочакский район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16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10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0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1927761550"/>
                  </a:ext>
                </a:extLst>
              </a:tr>
              <a:tr h="32523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9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Чемальский район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5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3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0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2872434623"/>
                  </a:ext>
                </a:extLst>
              </a:tr>
              <a:tr h="32523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10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Улаганский район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12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7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58,33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0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1629679123"/>
                  </a:ext>
                </a:extLst>
              </a:tr>
              <a:tr h="32523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11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Усть-Коксинский район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14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8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57,14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12,5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3249393315"/>
                  </a:ext>
                </a:extLst>
              </a:tr>
              <a:tr h="32523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Усть-Канский район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30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16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53,33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6,25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3537878977"/>
                  </a:ext>
                </a:extLst>
              </a:tr>
              <a:tr h="279678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ru-RU" sz="1800">
                          <a:effectLst/>
                          <a:latin typeface="+mn-lt"/>
                        </a:rPr>
                        <a:t> </a:t>
                      </a:r>
                      <a:endParaRPr lang="ru-RU" sz="1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</a:rPr>
                        <a:t>ИТОГО</a:t>
                      </a:r>
                      <a:endParaRPr lang="ru-RU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>
                          <a:effectLst/>
                          <a:latin typeface="+mn-lt"/>
                        </a:rPr>
                        <a:t>632</a:t>
                      </a:r>
                      <a:endParaRPr lang="ru-RU" sz="1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>
                          <a:effectLst/>
                          <a:latin typeface="+mn-lt"/>
                        </a:rPr>
                        <a:t>538</a:t>
                      </a:r>
                      <a:endParaRPr lang="ru-RU" sz="1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85,13</a:t>
                      </a: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>
                          <a:effectLst/>
                          <a:latin typeface="+mn-lt"/>
                        </a:rPr>
                        <a:t>54</a:t>
                      </a:r>
                      <a:endParaRPr lang="ru-RU" sz="1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10,04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887" marR="44887" marT="0" marB="0" anchor="b"/>
                </a:tc>
                <a:extLst>
                  <a:ext uri="{0D108BD9-81ED-4DB2-BD59-A6C34878D82A}">
                    <a16:rowId xmlns="" xmlns:a16="http://schemas.microsoft.com/office/drawing/2014/main" val="4254008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47679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DB4CFD3-EA51-CAD1-D394-929272B7C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1BD40452-4346-BA3B-7FAE-21CBABF3C2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7807220"/>
              </p:ext>
            </p:extLst>
          </p:nvPr>
        </p:nvGraphicFramePr>
        <p:xfrm>
          <a:off x="2940755" y="98827"/>
          <a:ext cx="9115777" cy="6660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2721">
                  <a:extLst>
                    <a:ext uri="{9D8B030D-6E8A-4147-A177-3AD203B41FA5}">
                      <a16:colId xmlns="" xmlns:a16="http://schemas.microsoft.com/office/drawing/2014/main" val="2440023740"/>
                    </a:ext>
                  </a:extLst>
                </a:gridCol>
                <a:gridCol w="1382381">
                  <a:extLst>
                    <a:ext uri="{9D8B030D-6E8A-4147-A177-3AD203B41FA5}">
                      <a16:colId xmlns="" xmlns:a16="http://schemas.microsoft.com/office/drawing/2014/main" val="780472777"/>
                    </a:ext>
                  </a:extLst>
                </a:gridCol>
                <a:gridCol w="5246246">
                  <a:extLst>
                    <a:ext uri="{9D8B030D-6E8A-4147-A177-3AD203B41FA5}">
                      <a16:colId xmlns="" xmlns:a16="http://schemas.microsoft.com/office/drawing/2014/main" val="214937217"/>
                    </a:ext>
                  </a:extLst>
                </a:gridCol>
                <a:gridCol w="1144429">
                  <a:extLst>
                    <a:ext uri="{9D8B030D-6E8A-4147-A177-3AD203B41FA5}">
                      <a16:colId xmlns="" xmlns:a16="http://schemas.microsoft.com/office/drawing/2014/main" val="833579044"/>
                    </a:ext>
                  </a:extLst>
                </a:gridCol>
              </a:tblGrid>
              <a:tr h="677398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400" kern="100" dirty="0">
                          <a:effectLst/>
                          <a:latin typeface="+mn-lt"/>
                        </a:rPr>
                        <a:t>Учебный год</a:t>
                      </a:r>
                      <a:endParaRPr lang="ru-RU" sz="14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 kern="100" dirty="0">
                          <a:effectLst/>
                          <a:latin typeface="+mn-lt"/>
                        </a:rPr>
                        <a:t>Кол-во участников </a:t>
                      </a:r>
                    </a:p>
                    <a:p>
                      <a:pPr algn="ctr">
                        <a:buNone/>
                      </a:pPr>
                      <a:r>
                        <a:rPr lang="ru-RU" sz="1400" kern="100" dirty="0">
                          <a:effectLst/>
                          <a:latin typeface="+mn-lt"/>
                        </a:rPr>
                        <a:t>ЗЭ </a:t>
                      </a:r>
                      <a:r>
                        <a:rPr lang="ru-RU" sz="1400" kern="100" dirty="0" err="1">
                          <a:effectLst/>
                          <a:latin typeface="+mn-lt"/>
                        </a:rPr>
                        <a:t>ВсОШ</a:t>
                      </a:r>
                      <a:endParaRPr lang="ru-RU" sz="14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Предметы 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 kern="100" dirty="0">
                          <a:effectLst/>
                          <a:latin typeface="+mn-lt"/>
                        </a:rPr>
                        <a:t>Результаты  ЗЭ </a:t>
                      </a:r>
                      <a:r>
                        <a:rPr lang="ru-RU" sz="1400" kern="100" dirty="0" err="1">
                          <a:effectLst/>
                          <a:latin typeface="+mn-lt"/>
                        </a:rPr>
                        <a:t>ВсОШ</a:t>
                      </a:r>
                      <a:endParaRPr lang="ru-RU" sz="1400" kern="100" dirty="0">
                        <a:effectLst/>
                        <a:latin typeface="+mn-lt"/>
                      </a:endParaRPr>
                    </a:p>
                    <a:p>
                      <a:pPr algn="ctr">
                        <a:buNone/>
                      </a:pPr>
                      <a:r>
                        <a:rPr lang="ru-RU" sz="14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(призеры)</a:t>
                      </a:r>
                    </a:p>
                  </a:txBody>
                  <a:tcPr marL="38075" marR="38075" marT="0" marB="0"/>
                </a:tc>
                <a:extLst>
                  <a:ext uri="{0D108BD9-81ED-4DB2-BD59-A6C34878D82A}">
                    <a16:rowId xmlns="" xmlns:a16="http://schemas.microsoft.com/office/drawing/2014/main" val="3806487911"/>
                  </a:ext>
                </a:extLst>
              </a:tr>
              <a:tr h="1518338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2022/2023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7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Экология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(РКЛ)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Физическая культура 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(Лицей № 6; Гимназия № 3)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Литература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(РКЛ)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ОБЖ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(РКЛ)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Немецкий язык  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(Гимназия № 3) 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Технология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</a:t>
                      </a:r>
                      <a:r>
                        <a:rPr lang="ru-RU" sz="1600" kern="100" dirty="0" err="1">
                          <a:effectLst/>
                          <a:latin typeface="+mn-lt"/>
                        </a:rPr>
                        <a:t>Чергинская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СОШ)</a:t>
                      </a:r>
                      <a:endParaRPr lang="ru-RU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1 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extLst>
                  <a:ext uri="{0D108BD9-81ED-4DB2-BD59-A6C34878D82A}">
                    <a16:rowId xmlns="" xmlns:a16="http://schemas.microsoft.com/office/drawing/2014/main" val="547494870"/>
                  </a:ext>
                </a:extLst>
              </a:tr>
              <a:tr h="1736237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2023/2024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7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История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(СОШ № 13)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Обществознание 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(РКЛ)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Физическая культура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(Лицей № 6)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Литература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(РКЛ)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ОБЖ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(РКЛ)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География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(Гимназия №3)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Английский язык 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(РГ)</a:t>
                      </a:r>
                      <a:endParaRPr lang="ru-RU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1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extLst>
                  <a:ext uri="{0D108BD9-81ED-4DB2-BD59-A6C34878D82A}">
                    <a16:rowId xmlns="" xmlns:a16="http://schemas.microsoft.com/office/drawing/2014/main" val="4269950254"/>
                  </a:ext>
                </a:extLst>
              </a:tr>
              <a:tr h="1240169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2024/2025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6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Литература 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(Лицей № 6)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Обществознание 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(РКЛ)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Физическая культура 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(Лицей № 6 – 2 уч.)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Биология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(РКЛ)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Английский язык 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(РКЛ)</a:t>
                      </a:r>
                      <a:endParaRPr lang="ru-RU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2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extLst>
                  <a:ext uri="{0D108BD9-81ED-4DB2-BD59-A6C34878D82A}">
                    <a16:rowId xmlns="" xmlns:a16="http://schemas.microsoft.com/office/drawing/2014/main" val="3963585703"/>
                  </a:ext>
                </a:extLst>
              </a:tr>
              <a:tr h="1488203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800" kern="100">
                          <a:effectLst/>
                          <a:latin typeface="+mn-lt"/>
                        </a:rPr>
                        <a:t>2025/2026</a:t>
                      </a:r>
                      <a:endParaRPr lang="ru-RU" sz="18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6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Литература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(РКЛ) 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Обществознание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(РКЛ)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Физическая культура 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(Лицей № 6) 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Биология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(РГ)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Английский язык 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(РКЛ)</a:t>
                      </a:r>
                    </a:p>
                    <a:p>
                      <a:pPr algn="l">
                        <a:buNone/>
                      </a:pPr>
                      <a:r>
                        <a:rPr lang="ru-RU" sz="1600" b="1" kern="100" dirty="0">
                          <a:effectLst/>
                          <a:latin typeface="+mn-lt"/>
                        </a:rPr>
                        <a:t>Право</a:t>
                      </a:r>
                      <a:r>
                        <a:rPr lang="ru-RU" sz="1600" kern="100" dirty="0">
                          <a:effectLst/>
                          <a:latin typeface="+mn-lt"/>
                        </a:rPr>
                        <a:t> (Лицей № 1)</a:t>
                      </a:r>
                      <a:endParaRPr lang="ru-RU" sz="16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kern="100" dirty="0">
                          <a:effectLst/>
                          <a:latin typeface="+mn-lt"/>
                        </a:rPr>
                        <a:t>1</a:t>
                      </a:r>
                      <a:endParaRPr lang="ru-RU" sz="18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5" marR="38075" marT="0" marB="0"/>
                </a:tc>
                <a:extLst>
                  <a:ext uri="{0D108BD9-81ED-4DB2-BD59-A6C34878D82A}">
                    <a16:rowId xmlns="" xmlns:a16="http://schemas.microsoft.com/office/drawing/2014/main" val="387325991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812CE11-CA06-1CA6-CE92-639F763C90BB}"/>
              </a:ext>
            </a:extLst>
          </p:cNvPr>
          <p:cNvSpPr txBox="1"/>
          <p:nvPr/>
        </p:nvSpPr>
        <p:spPr>
          <a:xfrm>
            <a:off x="0" y="1331504"/>
            <a:ext cx="28752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Заключительный </a:t>
            </a:r>
            <a:r>
              <a:rPr lang="ru-RU" b="1" dirty="0">
                <a:solidFill>
                  <a:srgbClr val="C00000"/>
                </a:solidFill>
              </a:rPr>
              <a:t>этап </a:t>
            </a:r>
            <a:r>
              <a:rPr lang="ru-RU" b="1" dirty="0" err="1">
                <a:solidFill>
                  <a:srgbClr val="C00000"/>
                </a:solidFill>
              </a:rPr>
              <a:t>ВсОШ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B9DAB76-0357-4029-C46E-50A3673FD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3" y="2626386"/>
            <a:ext cx="2792752" cy="38477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21954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A4C8253-4654-8F72-A769-DABEC68CA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FED6455C-543F-8F31-1C74-5CAE38C7F1BB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A1BD084-78A1-1D63-111B-85BB9FEE48AB}"/>
              </a:ext>
            </a:extLst>
          </p:cNvPr>
          <p:cNvSpPr txBox="1"/>
          <p:nvPr/>
        </p:nvSpPr>
        <p:spPr>
          <a:xfrm>
            <a:off x="1663700" y="155346"/>
            <a:ext cx="10279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Республика Алтай: динамика олимпиадного движения</a:t>
            </a:r>
            <a:endParaRPr lang="ru-RU" sz="26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EDFC13B-88FA-2161-C170-BAFE98EB2507}"/>
              </a:ext>
            </a:extLst>
          </p:cNvPr>
          <p:cNvSpPr txBox="1"/>
          <p:nvPr/>
        </p:nvSpPr>
        <p:spPr>
          <a:xfrm>
            <a:off x="2512857" y="970553"/>
            <a:ext cx="94307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70C0"/>
                </a:solidFill>
              </a:rPr>
              <a:t>Стабильность:</a:t>
            </a:r>
            <a:r>
              <a:rPr lang="ru-RU" dirty="0">
                <a:solidFill>
                  <a:srgbClr val="0070C0"/>
                </a:solidFill>
              </a:rPr>
              <a:t> ежегодно 6–7 финалистов, но призёров ранее было не более 1.</a:t>
            </a:r>
          </a:p>
          <a:p>
            <a:pPr marL="342900" indent="-342900">
              <a:buClr>
                <a:srgbClr val="C0000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70C0"/>
                </a:solidFill>
              </a:rPr>
              <a:t>Рост:</a:t>
            </a:r>
            <a:r>
              <a:rPr lang="ru-RU" dirty="0">
                <a:solidFill>
                  <a:srgbClr val="0070C0"/>
                </a:solidFill>
              </a:rPr>
              <a:t> в сезоне 2024–2025 — 2 призёра (лучший результат).</a:t>
            </a:r>
          </a:p>
          <a:p>
            <a:pPr marL="342900" indent="-342900">
              <a:buClr>
                <a:srgbClr val="C0000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70C0"/>
                </a:solidFill>
              </a:rPr>
              <a:t>Прорыв (2025/2026):</a:t>
            </a:r>
            <a:r>
              <a:rPr lang="ru-RU" dirty="0">
                <a:solidFill>
                  <a:srgbClr val="0070C0"/>
                </a:solidFill>
              </a:rPr>
              <a:t> 3 школьника прошли по </a:t>
            </a:r>
            <a:r>
              <a:rPr lang="ru-RU" b="1" dirty="0">
                <a:solidFill>
                  <a:srgbClr val="0070C0"/>
                </a:solidFill>
              </a:rPr>
              <a:t>проходным баллам</a:t>
            </a:r>
            <a:r>
              <a:rPr lang="ru-RU" dirty="0">
                <a:solidFill>
                  <a:srgbClr val="0070C0"/>
                </a:solidFill>
              </a:rPr>
              <a:t> (вне квоты) — выход на уровень сильнейших регионов.</a:t>
            </a:r>
          </a:p>
          <a:p>
            <a:pPr marL="342900" indent="-342900">
              <a:buClr>
                <a:srgbClr val="C0000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70C0"/>
                </a:solidFill>
              </a:rPr>
              <a:t>Качество:</a:t>
            </a:r>
            <a:r>
              <a:rPr lang="ru-RU" dirty="0">
                <a:solidFill>
                  <a:srgbClr val="0070C0"/>
                </a:solidFill>
              </a:rPr>
              <a:t> расширение предметов (экология, право, биология, английский) и школ-участников.</a:t>
            </a:r>
          </a:p>
          <a:p>
            <a:pPr marL="342900" indent="-342900">
              <a:buClr>
                <a:srgbClr val="C0000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70C0"/>
                </a:solidFill>
              </a:rPr>
              <a:t>Проблема:</a:t>
            </a:r>
            <a:r>
              <a:rPr lang="ru-RU" dirty="0">
                <a:solidFill>
                  <a:srgbClr val="0070C0"/>
                </a:solidFill>
              </a:rPr>
              <a:t> успехи точечные, отсутствует вертикаль подготовки от школьного этапа до регионального.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EFB5A493-8FF2-A7E3-D498-E01047C0AA4E}"/>
              </a:ext>
            </a:extLst>
          </p:cNvPr>
          <p:cNvCxnSpPr>
            <a:cxnSpLocks/>
          </p:cNvCxnSpPr>
          <p:nvPr/>
        </p:nvCxnSpPr>
        <p:spPr>
          <a:xfrm>
            <a:off x="643466" y="3278877"/>
            <a:ext cx="1130017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5F828FF-642A-BA02-9EF2-388FB06AE3CF}"/>
              </a:ext>
            </a:extLst>
          </p:cNvPr>
          <p:cNvSpPr txBox="1"/>
          <p:nvPr/>
        </p:nvSpPr>
        <p:spPr>
          <a:xfrm>
            <a:off x="257710" y="3570864"/>
            <a:ext cx="12071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</a:pPr>
            <a:r>
              <a:rPr lang="ru-RU" sz="2000" b="1" dirty="0">
                <a:solidFill>
                  <a:srgbClr val="002060"/>
                </a:solidFill>
              </a:rPr>
              <a:t>СИСТЕМНЫЙ ПЕРЕХОД К КАЧЕСТВУ: ОТ ТОЧЕЧНЫХ УСПЕХОВ К МАССОВОЙ ПОДГОТОВКЕ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F519AF2E-94FF-259C-7724-A576A50324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56" y="1400987"/>
            <a:ext cx="2235942" cy="15563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D2612AB-8CA1-8776-091E-0CD5A3C446F8}"/>
              </a:ext>
            </a:extLst>
          </p:cNvPr>
          <p:cNvSpPr txBox="1"/>
          <p:nvPr/>
        </p:nvSpPr>
        <p:spPr>
          <a:xfrm>
            <a:off x="342853" y="4017303"/>
            <a:ext cx="11728173" cy="2685351"/>
          </a:xfrm>
          <a:prstGeom prst="rect">
            <a:avLst/>
          </a:prstGeom>
          <a:noFill/>
          <a:ln>
            <a:solidFill>
              <a:srgbClr val="E3352F"/>
            </a:solidFill>
          </a:ln>
        </p:spPr>
        <p:txBody>
          <a:bodyPr wrap="square">
            <a:spAutoFit/>
          </a:bodyPr>
          <a:lstStyle/>
          <a:p>
            <a:pPr marL="0" marR="0" lvl="0" indent="-342900" algn="l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i="0" dirty="0">
                <a:solidFill>
                  <a:srgbClr val="1B499E"/>
                </a:solidFill>
                <a:effectLst/>
                <a:latin typeface="+mj-lt"/>
              </a:rPr>
              <a:t>Формирование базы талантов</a:t>
            </a:r>
            <a:r>
              <a:rPr lang="ru-RU" b="0" i="0" dirty="0">
                <a:solidFill>
                  <a:srgbClr val="1B499E"/>
                </a:solidFill>
                <a:effectLst/>
                <a:latin typeface="+mj-lt"/>
              </a:rPr>
              <a:t> — создание муниципального реестра одаренных детей.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i="0" dirty="0">
                <a:solidFill>
                  <a:srgbClr val="1B499E"/>
                </a:solidFill>
                <a:effectLst/>
                <a:latin typeface="+mj-lt"/>
              </a:rPr>
              <a:t>Непрерывная траектория подготовки</a:t>
            </a:r>
            <a:r>
              <a:rPr lang="ru-RU" b="0" i="0" dirty="0">
                <a:solidFill>
                  <a:srgbClr val="1B499E"/>
                </a:solidFill>
                <a:effectLst/>
                <a:latin typeface="+mj-lt"/>
              </a:rPr>
              <a:t> — выстраивание цикла «Школа → Регион» с интеграцией всех доступных образовательных ресурсов.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i="0" dirty="0">
                <a:solidFill>
                  <a:srgbClr val="1B499E"/>
                </a:solidFill>
                <a:effectLst/>
                <a:latin typeface="+mj-lt"/>
              </a:rPr>
              <a:t>Институт тьюторов</a:t>
            </a:r>
            <a:r>
              <a:rPr lang="ru-RU" b="0" i="0" dirty="0">
                <a:solidFill>
                  <a:srgbClr val="1B499E"/>
                </a:solidFill>
                <a:effectLst/>
                <a:latin typeface="+mj-lt"/>
              </a:rPr>
              <a:t> — внедрение муниципальных наставников (координаторов/учителей), системно повышающих квалификацию (РИПКРО, Сириус) и организующих профильные смены на базе Кванториумов, Точек роста. </a:t>
            </a:r>
            <a:r>
              <a:rPr lang="ru-RU" b="0" i="1" dirty="0">
                <a:solidFill>
                  <a:srgbClr val="C00000"/>
                </a:solidFill>
                <a:effectLst/>
                <a:latin typeface="+mj-lt"/>
              </a:rPr>
              <a:t>Ключевая цель</a:t>
            </a:r>
            <a:r>
              <a:rPr lang="ru-RU" b="0" i="1" dirty="0">
                <a:solidFill>
                  <a:srgbClr val="1B499E"/>
                </a:solidFill>
                <a:effectLst/>
                <a:latin typeface="+mj-lt"/>
              </a:rPr>
              <a:t>: подготовка внутри школ, а не просто проведение туров.</a:t>
            </a:r>
            <a:endParaRPr lang="ru-RU" b="0" i="0" dirty="0">
              <a:solidFill>
                <a:srgbClr val="1B499E"/>
              </a:solidFill>
              <a:effectLst/>
              <a:latin typeface="+mj-lt"/>
            </a:endParaRP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b="1" i="0" dirty="0">
                <a:solidFill>
                  <a:srgbClr val="1B499E"/>
                </a:solidFill>
                <a:effectLst/>
                <a:latin typeface="+mj-lt"/>
              </a:rPr>
              <a:t>Рост охвата</a:t>
            </a:r>
            <a:r>
              <a:rPr lang="ru-RU" b="0" i="0" dirty="0">
                <a:solidFill>
                  <a:srgbClr val="1B499E"/>
                </a:solidFill>
                <a:effectLst/>
                <a:latin typeface="+mj-lt"/>
              </a:rPr>
              <a:t> — увеличение явки участников на этапах муниципального и регионального уровней.</a:t>
            </a:r>
          </a:p>
        </p:txBody>
      </p:sp>
    </p:spTree>
    <p:extLst>
      <p:ext uri="{BB962C8B-B14F-4D97-AF65-F5344CB8AC3E}">
        <p14:creationId xmlns="" xmlns:p14="http://schemas.microsoft.com/office/powerpoint/2010/main" val="1078989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18F7B2F-F61E-B256-7B28-F92F6EBD4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7A23A836-9903-C4BC-D7A8-DA4B1E90A372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E185377-3729-2F7C-BD4D-119E546D3E16}"/>
              </a:ext>
            </a:extLst>
          </p:cNvPr>
          <p:cNvSpPr txBox="1"/>
          <p:nvPr/>
        </p:nvSpPr>
        <p:spPr>
          <a:xfrm>
            <a:off x="1547159" y="110523"/>
            <a:ext cx="10279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Проблема и стратегический вектор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D493187-133D-542F-7E2D-DEE8FB8F1C6B}"/>
              </a:ext>
            </a:extLst>
          </p:cNvPr>
          <p:cNvSpPr txBox="1"/>
          <p:nvPr/>
        </p:nvSpPr>
        <p:spPr>
          <a:xfrm>
            <a:off x="885535" y="1114882"/>
            <a:ext cx="111002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0070C0"/>
                </a:solidFill>
              </a:rPr>
              <a:t>От «проекта ради проекта» — к технологическим приоритетам СНТР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1DFA58DF-2F54-1286-E675-B390359DC827}"/>
              </a:ext>
            </a:extLst>
          </p:cNvPr>
          <p:cNvSpPr/>
          <p:nvPr/>
        </p:nvSpPr>
        <p:spPr>
          <a:xfrm>
            <a:off x="242047" y="1649506"/>
            <a:ext cx="3702423" cy="505609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Проблема: качество проектов на РЭ</a:t>
            </a:r>
            <a:endParaRPr lang="ru-RU" sz="2000" dirty="0"/>
          </a:p>
          <a:p>
            <a:pPr lvl="0"/>
            <a:r>
              <a:rPr lang="ru-RU" sz="2000" dirty="0"/>
              <a:t>Проекты на региональном этапе </a:t>
            </a:r>
            <a:r>
              <a:rPr lang="ru-RU" sz="2000" dirty="0" err="1"/>
              <a:t>ВсОШ</a:t>
            </a:r>
            <a:r>
              <a:rPr lang="ru-RU" sz="2000" dirty="0"/>
              <a:t> зачастую </a:t>
            </a:r>
            <a:r>
              <a:rPr lang="ru-RU" sz="2000" b="1" dirty="0"/>
              <a:t>скачиваются из Интернета</a:t>
            </a:r>
            <a:r>
              <a:rPr lang="ru-RU" sz="2000" dirty="0"/>
              <a:t> либо представляют работы прошлых лет.</a:t>
            </a:r>
          </a:p>
          <a:p>
            <a:pPr lvl="0"/>
            <a:r>
              <a:rPr lang="ru-RU" sz="2000" b="1" dirty="0"/>
              <a:t>Необходимо:</a:t>
            </a:r>
            <a:r>
              <a:rPr lang="ru-RU" sz="2000" dirty="0"/>
              <a:t> сместить фокус с формального участия на проектную деятельность, </a:t>
            </a:r>
            <a:r>
              <a:rPr lang="ru-RU" sz="2000" b="1" dirty="0"/>
              <a:t>жестко привязанную к приоритетам СНТР.</a:t>
            </a:r>
            <a:endParaRPr lang="ru-RU" sz="2000" dirty="0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E99EC656-5EDD-9994-CF91-EA67EB30FBE8}"/>
              </a:ext>
            </a:extLst>
          </p:cNvPr>
          <p:cNvSpPr/>
          <p:nvPr/>
        </p:nvSpPr>
        <p:spPr>
          <a:xfrm>
            <a:off x="4294095" y="1649506"/>
            <a:ext cx="3702423" cy="5056094"/>
          </a:xfrm>
          <a:prstGeom prst="roundRect">
            <a:avLst/>
          </a:prstGeom>
          <a:solidFill>
            <a:srgbClr val="1953C8">
              <a:alpha val="70980"/>
            </a:srgb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Стратегическая парадигма (СНТР, п. 4)</a:t>
            </a:r>
            <a:endParaRPr lang="ru-RU" dirty="0"/>
          </a:p>
          <a:p>
            <a:pPr lvl="0"/>
            <a:r>
              <a:rPr lang="ru-RU" dirty="0"/>
              <a:t>Научно-технологическое развитие — трансформация науки и технологий в </a:t>
            </a:r>
            <a:r>
              <a:rPr lang="ru-RU" b="1" dirty="0"/>
              <a:t>ключевой фактор развития страны</a:t>
            </a:r>
            <a:r>
              <a:rPr lang="ru-RU" dirty="0"/>
              <a:t>.</a:t>
            </a:r>
          </a:p>
          <a:p>
            <a:pPr lvl="0"/>
            <a:r>
              <a:rPr lang="ru-RU" b="1" dirty="0"/>
              <a:t>Смена парадигмы:</a:t>
            </a:r>
            <a:r>
              <a:rPr lang="ru-RU" dirty="0"/>
              <a:t> от простого участия в олимпиадах — к формированию </a:t>
            </a:r>
            <a:r>
              <a:rPr lang="ru-RU" b="1" dirty="0"/>
              <a:t>инженерного и исследовательского мышления</a:t>
            </a:r>
            <a:r>
              <a:rPr lang="ru-RU" dirty="0"/>
              <a:t>, способного создавать отечественные наукоемкие технологии.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C78FE94C-BD58-5AAB-0C15-394EDF5CF9B5}"/>
              </a:ext>
            </a:extLst>
          </p:cNvPr>
          <p:cNvSpPr/>
          <p:nvPr/>
        </p:nvSpPr>
        <p:spPr>
          <a:xfrm>
            <a:off x="8346144" y="1649506"/>
            <a:ext cx="3702422" cy="5056094"/>
          </a:xfrm>
          <a:prstGeom prst="roundRect">
            <a:avLst/>
          </a:prstGeom>
          <a:solidFill>
            <a:srgbClr val="E3352F">
              <a:alpha val="89020"/>
            </a:srgb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Приоритеты СНТР (п. 21) — «дорожные карты»</a:t>
            </a:r>
            <a:endParaRPr lang="ru-RU" sz="2000" dirty="0"/>
          </a:p>
          <a:p>
            <a:pPr lvl="0"/>
            <a:r>
              <a:rPr lang="ru-RU" sz="2000" dirty="0"/>
              <a:t>ИИ и новые материалы в проектировании.</a:t>
            </a:r>
          </a:p>
          <a:p>
            <a:pPr lvl="0"/>
            <a:r>
              <a:rPr lang="ru-RU" sz="2000" dirty="0"/>
              <a:t>Экологически чистая энергетика.</a:t>
            </a:r>
          </a:p>
          <a:p>
            <a:pPr lvl="0"/>
            <a:r>
              <a:rPr lang="ru-RU" sz="2000" dirty="0"/>
              <a:t>Персонализированная медицина и биотехнологии.</a:t>
            </a:r>
          </a:p>
          <a:p>
            <a:pPr lvl="0"/>
            <a:r>
              <a:rPr lang="ru-RU" sz="2000" dirty="0"/>
              <a:t>Продовольственная безопасность через высокопродуктивное агрохозяйство.</a:t>
            </a:r>
          </a:p>
        </p:txBody>
      </p:sp>
    </p:spTree>
    <p:extLst>
      <p:ext uri="{BB962C8B-B14F-4D97-AF65-F5344CB8AC3E}">
        <p14:creationId xmlns="" xmlns:p14="http://schemas.microsoft.com/office/powerpoint/2010/main" val="752421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342B204-E3AD-39CF-82D6-1EA3E9975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DDF25DEA-DE84-3858-1AFC-63E8E21CF059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0245CB-4EA9-A131-0FC8-46E12B255F5A}"/>
              </a:ext>
            </a:extLst>
          </p:cNvPr>
          <p:cNvSpPr txBox="1"/>
          <p:nvPr/>
        </p:nvSpPr>
        <p:spPr>
          <a:xfrm>
            <a:off x="1522029" y="963981"/>
            <a:ext cx="111002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B499E"/>
                </a:solidFill>
              </a:rPr>
              <a:t>От единичных успехов — к системной работе: </a:t>
            </a:r>
            <a:r>
              <a:rPr lang="ru-RU" sz="2000" b="1" dirty="0">
                <a:solidFill>
                  <a:srgbClr val="FF0000"/>
                </a:solidFill>
              </a:rPr>
              <a:t>Большие вызовы </a:t>
            </a:r>
            <a:r>
              <a:rPr lang="ru-RU" sz="2000" b="1" dirty="0">
                <a:solidFill>
                  <a:srgbClr val="1B499E"/>
                </a:solidFill>
              </a:rPr>
              <a:t>в регионе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23FB56DB-8FFF-9ADF-D4C9-0C35C382E924}"/>
              </a:ext>
            </a:extLst>
          </p:cNvPr>
          <p:cNvSpPr/>
          <p:nvPr/>
        </p:nvSpPr>
        <p:spPr>
          <a:xfrm>
            <a:off x="242046" y="1479786"/>
            <a:ext cx="3702423" cy="4414233"/>
          </a:xfrm>
          <a:prstGeom prst="round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rgbClr val="1B499E"/>
                </a:solidFill>
              </a:rPr>
              <a:t>Успешный кейс — доказательство эффективности</a:t>
            </a:r>
            <a:endParaRPr lang="ru-RU" sz="2400" u="sng" dirty="0">
              <a:solidFill>
                <a:srgbClr val="1B499E"/>
              </a:solidFill>
            </a:endParaRPr>
          </a:p>
          <a:p>
            <a:pPr lvl="0"/>
            <a:endParaRPr lang="ru-RU" dirty="0">
              <a:solidFill>
                <a:srgbClr val="1B499E"/>
              </a:solidFill>
            </a:endParaRPr>
          </a:p>
          <a:p>
            <a:pPr lvl="0"/>
            <a:r>
              <a:rPr lang="ru-RU" dirty="0">
                <a:solidFill>
                  <a:srgbClr val="1B499E"/>
                </a:solidFill>
              </a:rPr>
              <a:t>Павел Любимов: проект </a:t>
            </a:r>
            <a:r>
              <a:rPr lang="ru-RU" b="1" dirty="0">
                <a:solidFill>
                  <a:srgbClr val="1B499E"/>
                </a:solidFill>
              </a:rPr>
              <a:t>«</a:t>
            </a:r>
            <a:r>
              <a:rPr lang="ru-RU" b="1" dirty="0" err="1">
                <a:solidFill>
                  <a:srgbClr val="1B499E"/>
                </a:solidFill>
              </a:rPr>
              <a:t>Экокомпозит</a:t>
            </a:r>
            <a:r>
              <a:rPr lang="ru-RU" b="1" dirty="0">
                <a:solidFill>
                  <a:srgbClr val="1B499E"/>
                </a:solidFill>
              </a:rPr>
              <a:t> для утепления»</a:t>
            </a:r>
            <a:r>
              <a:rPr lang="ru-RU" dirty="0">
                <a:solidFill>
                  <a:srgbClr val="1B499E"/>
                </a:solidFill>
              </a:rPr>
              <a:t> на всероссийском уровне «Больших вызовов».</a:t>
            </a:r>
          </a:p>
          <a:p>
            <a:pPr lvl="0"/>
            <a:r>
              <a:rPr lang="ru-RU" b="1" dirty="0">
                <a:solidFill>
                  <a:srgbClr val="1B499E"/>
                </a:solidFill>
              </a:rPr>
              <a:t>Модель успеха:</a:t>
            </a:r>
            <a:r>
              <a:rPr lang="ru-RU" dirty="0">
                <a:solidFill>
                  <a:srgbClr val="1B499E"/>
                </a:solidFill>
              </a:rPr>
              <a:t> школа + наставник + реальная задача.</a:t>
            </a:r>
          </a:p>
          <a:p>
            <a:pPr lvl="0"/>
            <a:r>
              <a:rPr lang="ru-RU" dirty="0">
                <a:solidFill>
                  <a:srgbClr val="1B499E"/>
                </a:solidFill>
              </a:rPr>
              <a:t>Пока это </a:t>
            </a:r>
            <a:r>
              <a:rPr lang="ru-RU" b="1" dirty="0">
                <a:solidFill>
                  <a:srgbClr val="1B499E"/>
                </a:solidFill>
              </a:rPr>
              <a:t>единичный случай</a:t>
            </a:r>
            <a:r>
              <a:rPr lang="ru-RU" dirty="0">
                <a:solidFill>
                  <a:srgbClr val="1B499E"/>
                </a:solidFill>
              </a:rPr>
              <a:t>, но он доказывает эффективность подхода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853B80E6-27E0-CC0D-B63E-86B52DEFF939}"/>
              </a:ext>
            </a:extLst>
          </p:cNvPr>
          <p:cNvSpPr/>
          <p:nvPr/>
        </p:nvSpPr>
        <p:spPr>
          <a:xfrm>
            <a:off x="4294095" y="1479786"/>
            <a:ext cx="3702423" cy="4414233"/>
          </a:xfrm>
          <a:prstGeom prst="roundRect">
            <a:avLst/>
          </a:prstGeom>
          <a:noFill/>
          <a:ln w="38100">
            <a:solidFill>
              <a:srgbClr val="1B499E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rgbClr val="E3352F"/>
                </a:solidFill>
              </a:rPr>
              <a:t>Проектные программы «</a:t>
            </a:r>
            <a:r>
              <a:rPr lang="ru-RU" sz="2400" b="1" u="sng" dirty="0" err="1">
                <a:solidFill>
                  <a:srgbClr val="E3352F"/>
                </a:solidFill>
              </a:rPr>
              <a:t>Алтай.Сириуса</a:t>
            </a:r>
            <a:r>
              <a:rPr lang="ru-RU" sz="2400" b="1" u="sng" dirty="0">
                <a:solidFill>
                  <a:srgbClr val="E3352F"/>
                </a:solidFill>
              </a:rPr>
              <a:t>»</a:t>
            </a:r>
          </a:p>
          <a:p>
            <a:endParaRPr lang="ru-RU" dirty="0">
              <a:solidFill>
                <a:srgbClr val="E3352F"/>
              </a:solidFill>
            </a:endParaRPr>
          </a:p>
          <a:p>
            <a:pPr lvl="0"/>
            <a:r>
              <a:rPr lang="ru-RU" dirty="0">
                <a:solidFill>
                  <a:srgbClr val="E3352F"/>
                </a:solidFill>
              </a:rPr>
              <a:t>Участие в конкурсах: </a:t>
            </a:r>
            <a:r>
              <a:rPr lang="ru-RU" b="1" dirty="0">
                <a:solidFill>
                  <a:srgbClr val="E3352F"/>
                </a:solidFill>
              </a:rPr>
              <a:t>«</a:t>
            </a:r>
            <a:r>
              <a:rPr lang="ru-RU" b="1" dirty="0" err="1">
                <a:solidFill>
                  <a:srgbClr val="E3352F"/>
                </a:solidFill>
              </a:rPr>
              <a:t>Сириус.Лето</a:t>
            </a:r>
            <a:r>
              <a:rPr lang="ru-RU" b="1" dirty="0">
                <a:solidFill>
                  <a:srgbClr val="E3352F"/>
                </a:solidFill>
              </a:rPr>
              <a:t>: начни свой проект»</a:t>
            </a:r>
            <a:r>
              <a:rPr lang="ru-RU" dirty="0">
                <a:solidFill>
                  <a:srgbClr val="E3352F"/>
                </a:solidFill>
              </a:rPr>
              <a:t>, </a:t>
            </a:r>
            <a:r>
              <a:rPr lang="ru-RU" b="1" dirty="0">
                <a:solidFill>
                  <a:srgbClr val="E3352F"/>
                </a:solidFill>
              </a:rPr>
              <a:t>«Большие вызовы»</a:t>
            </a:r>
            <a:r>
              <a:rPr lang="ru-RU" dirty="0">
                <a:solidFill>
                  <a:srgbClr val="E3352F"/>
                </a:solidFill>
              </a:rPr>
              <a:t>, всероссийские конкурсы проектов.</a:t>
            </a:r>
          </a:p>
          <a:p>
            <a:pPr lvl="0"/>
            <a:r>
              <a:rPr lang="ru-RU" dirty="0">
                <a:solidFill>
                  <a:srgbClr val="E3352F"/>
                </a:solidFill>
              </a:rPr>
              <a:t>Решаются </a:t>
            </a:r>
            <a:r>
              <a:rPr lang="ru-RU" b="1" dirty="0">
                <a:solidFill>
                  <a:srgbClr val="E3352F"/>
                </a:solidFill>
              </a:rPr>
              <a:t>задачи реального сектора экономики</a:t>
            </a:r>
            <a:r>
              <a:rPr lang="ru-RU" dirty="0">
                <a:solidFill>
                  <a:srgbClr val="E3352F"/>
                </a:solidFill>
              </a:rPr>
              <a:t>.</a:t>
            </a:r>
          </a:p>
          <a:p>
            <a:pPr lvl="0"/>
            <a:r>
              <a:rPr lang="ru-RU" dirty="0">
                <a:solidFill>
                  <a:srgbClr val="E3352F"/>
                </a:solidFill>
              </a:rPr>
              <a:t>Ребята показывают </a:t>
            </a:r>
            <a:r>
              <a:rPr lang="ru-RU" b="1" dirty="0">
                <a:solidFill>
                  <a:srgbClr val="E3352F"/>
                </a:solidFill>
              </a:rPr>
              <a:t>высокие результаты</a:t>
            </a:r>
            <a:endParaRPr lang="ru-RU" dirty="0">
              <a:solidFill>
                <a:srgbClr val="E3352F"/>
              </a:solidFill>
            </a:endParaRPr>
          </a:p>
          <a:p>
            <a:pPr algn="ctr"/>
            <a:endParaRPr lang="ru-RU" dirty="0">
              <a:solidFill>
                <a:srgbClr val="E3352F"/>
              </a:solidFill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FFCE9175-D626-7A2F-625A-FA74950A9824}"/>
              </a:ext>
            </a:extLst>
          </p:cNvPr>
          <p:cNvSpPr/>
          <p:nvPr/>
        </p:nvSpPr>
        <p:spPr>
          <a:xfrm>
            <a:off x="8346144" y="1479786"/>
            <a:ext cx="3702422" cy="4414233"/>
          </a:xfrm>
          <a:prstGeom prst="roundRect">
            <a:avLst/>
          </a:prstGeom>
          <a:noFill/>
          <a:ln w="38100">
            <a:solidFill>
              <a:srgbClr val="E3352F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bg2">
                    <a:lumMod val="50000"/>
                  </a:schemeClr>
                </a:solidFill>
              </a:rPr>
              <a:t>Планы на 2026/27 год — усиление работы по «Большим вызовам»</a:t>
            </a:r>
            <a:endParaRPr lang="ru-RU" u="sng" dirty="0">
              <a:solidFill>
                <a:schemeClr val="bg2">
                  <a:lumMod val="50000"/>
                </a:schemeClr>
              </a:solidFill>
            </a:endParaRPr>
          </a:p>
          <a:p>
            <a:pPr lvl="0"/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Партнеры: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 проработаны проектные задачи от компаний реального сектора.</a:t>
            </a:r>
          </a:p>
          <a:p>
            <a:pPr lvl="0"/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Сентябрь: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 профильная смена «Введение в Большие вызовы» + установочный семинар для педагогов с участием партнеров.</a:t>
            </a:r>
          </a:p>
          <a:p>
            <a:pPr lvl="0"/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В течение года: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 мероприятия по предзащите проектов + подготовка к тестовой части конкурса.</a:t>
            </a:r>
          </a:p>
          <a:p>
            <a:pPr lvl="0"/>
            <a:r>
              <a:rPr lang="ru-RU" sz="1600" b="1" dirty="0">
                <a:solidFill>
                  <a:schemeClr val="bg2">
                    <a:lumMod val="50000"/>
                  </a:schemeClr>
                </a:solidFill>
              </a:rPr>
              <a:t>Условие участия: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 проект должен соответствовать приоритетам СНТР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BBEB99D-A0F9-0801-9DE4-EA66C91F4A40}"/>
              </a:ext>
            </a:extLst>
          </p:cNvPr>
          <p:cNvSpPr txBox="1"/>
          <p:nvPr/>
        </p:nvSpPr>
        <p:spPr>
          <a:xfrm>
            <a:off x="1663700" y="155346"/>
            <a:ext cx="10279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Решение: механизмы реализации и планы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8FD709A-3291-62AA-747C-006B73FE5AD9}"/>
              </a:ext>
            </a:extLst>
          </p:cNvPr>
          <p:cNvSpPr txBox="1"/>
          <p:nvPr/>
        </p:nvSpPr>
        <p:spPr>
          <a:xfrm>
            <a:off x="242047" y="6056323"/>
            <a:ext cx="11806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B499E"/>
                </a:solidFill>
              </a:rPr>
              <a:t>Участие в </a:t>
            </a:r>
            <a:r>
              <a:rPr lang="ru-RU" b="1" dirty="0">
                <a:solidFill>
                  <a:srgbClr val="C00000"/>
                </a:solidFill>
              </a:rPr>
              <a:t>«Больших вызовах»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1B499E"/>
                </a:solidFill>
              </a:rPr>
              <a:t>— обязательный показатель результативности для </a:t>
            </a:r>
            <a:r>
              <a:rPr lang="ru-RU" b="1" dirty="0">
                <a:solidFill>
                  <a:srgbClr val="C00000"/>
                </a:solidFill>
              </a:rPr>
              <a:t>Кванториумов, «Точек роста», IT-куба и РЦ «</a:t>
            </a:r>
            <a:r>
              <a:rPr lang="ru-RU" b="1" dirty="0" err="1">
                <a:solidFill>
                  <a:srgbClr val="C00000"/>
                </a:solidFill>
              </a:rPr>
              <a:t>Алтай.Сириус</a:t>
            </a:r>
            <a:r>
              <a:rPr lang="ru-RU" b="1" dirty="0">
                <a:solidFill>
                  <a:srgbClr val="C00000"/>
                </a:solidFill>
              </a:rPr>
              <a:t>»</a:t>
            </a:r>
            <a:r>
              <a:rPr lang="ru-RU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651889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38523761-6746-CB95-FC7F-25EE2FF2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508214B8-46B0-BD20-048A-6F5CF2F18545}"/>
              </a:ext>
            </a:extLst>
          </p:cNvPr>
          <p:cNvSpPr/>
          <p:nvPr/>
        </p:nvSpPr>
        <p:spPr>
          <a:xfrm>
            <a:off x="960969" y="-144784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7FF3259-9219-8E28-DA8A-467EE66B8832}"/>
              </a:ext>
            </a:extLst>
          </p:cNvPr>
          <p:cNvSpPr txBox="1"/>
          <p:nvPr/>
        </p:nvSpPr>
        <p:spPr>
          <a:xfrm>
            <a:off x="1093694" y="183247"/>
            <a:ext cx="110845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C00000"/>
                </a:solidFill>
              </a:rPr>
              <a:t>Интеграция с СНТР: от программ Центра — к технологическому суверенитету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911A29B6-E77E-5430-ACDB-FC81797D7C63}"/>
              </a:ext>
            </a:extLst>
          </p:cNvPr>
          <p:cNvCxnSpPr>
            <a:cxnSpLocks/>
          </p:cNvCxnSpPr>
          <p:nvPr/>
        </p:nvCxnSpPr>
        <p:spPr>
          <a:xfrm>
            <a:off x="340659" y="1769862"/>
            <a:ext cx="1159937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5DEDBDB-07DE-6C95-7473-95C727D76D2C}"/>
              </a:ext>
            </a:extLst>
          </p:cNvPr>
          <p:cNvSpPr txBox="1"/>
          <p:nvPr/>
        </p:nvSpPr>
        <p:spPr>
          <a:xfrm>
            <a:off x="1093694" y="1000421"/>
            <a:ext cx="114230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b="1" dirty="0">
                <a:solidFill>
                  <a:srgbClr val="C00000"/>
                </a:solidFill>
              </a:rPr>
              <a:t>Программы</a:t>
            </a:r>
            <a:r>
              <a:rPr lang="ru-RU" sz="2200" dirty="0">
                <a:solidFill>
                  <a:srgbClr val="1B499E"/>
                </a:solidFill>
              </a:rPr>
              <a:t> «</a:t>
            </a:r>
            <a:r>
              <a:rPr lang="ru-RU" sz="2200" dirty="0" err="1">
                <a:solidFill>
                  <a:srgbClr val="1B499E"/>
                </a:solidFill>
              </a:rPr>
              <a:t>Алтай.Сириуса</a:t>
            </a:r>
            <a:r>
              <a:rPr lang="ru-RU" sz="2200" dirty="0">
                <a:solidFill>
                  <a:srgbClr val="1B499E"/>
                </a:solidFill>
              </a:rPr>
              <a:t>» </a:t>
            </a:r>
            <a:r>
              <a:rPr lang="ru-RU" sz="2200" dirty="0">
                <a:solidFill>
                  <a:srgbClr val="C00000"/>
                </a:solidFill>
              </a:rPr>
              <a:t>синхронизированы</a:t>
            </a:r>
            <a:r>
              <a:rPr lang="ru-RU" sz="2200" dirty="0">
                <a:solidFill>
                  <a:srgbClr val="1B499E"/>
                </a:solidFill>
              </a:rPr>
              <a:t> с приоритетами </a:t>
            </a:r>
            <a:r>
              <a:rPr lang="ru-RU" sz="2200" dirty="0">
                <a:solidFill>
                  <a:srgbClr val="C00000"/>
                </a:solidFill>
              </a:rPr>
              <a:t>СНТР</a:t>
            </a:r>
            <a:r>
              <a:rPr lang="ru-RU" sz="2200" dirty="0">
                <a:solidFill>
                  <a:srgbClr val="1B499E"/>
                </a:solidFill>
              </a:rPr>
              <a:t>. </a:t>
            </a:r>
          </a:p>
          <a:p>
            <a:pPr>
              <a:buClr>
                <a:srgbClr val="C00000"/>
              </a:buClr>
            </a:pPr>
            <a:r>
              <a:rPr lang="ru-RU" sz="2200" dirty="0">
                <a:solidFill>
                  <a:srgbClr val="C00000"/>
                </a:solidFill>
              </a:rPr>
              <a:t>Задача</a:t>
            </a:r>
            <a:r>
              <a:rPr lang="ru-RU" sz="2200" dirty="0">
                <a:solidFill>
                  <a:srgbClr val="1B499E"/>
                </a:solidFill>
              </a:rPr>
              <a:t> — вывести проекты на уровень конкретных решений по направлениям: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9B330ED-FF5B-FCF7-2A1D-25C01F33EF9A}"/>
              </a:ext>
            </a:extLst>
          </p:cNvPr>
          <p:cNvSpPr txBox="1"/>
          <p:nvPr/>
        </p:nvSpPr>
        <p:spPr>
          <a:xfrm>
            <a:off x="340659" y="1949097"/>
            <a:ext cx="5755341" cy="2462213"/>
          </a:xfrm>
          <a:prstGeom prst="rect">
            <a:avLst/>
          </a:prstGeom>
          <a:noFill/>
          <a:ln>
            <a:solidFill>
              <a:srgbClr val="1B499E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>
                <a:solidFill>
                  <a:srgbClr val="C00000"/>
                </a:solidFill>
              </a:rPr>
              <a:t>НАУКА</a:t>
            </a:r>
            <a:r>
              <a:rPr lang="ru-RU" b="1" dirty="0"/>
              <a:t> </a:t>
            </a:r>
            <a:r>
              <a:rPr lang="ru-RU" b="1" dirty="0">
                <a:solidFill>
                  <a:srgbClr val="0070C0"/>
                </a:solidFill>
              </a:rPr>
              <a:t>→ Продовольственная безопасность </a:t>
            </a:r>
          </a:p>
          <a:p>
            <a:pPr algn="ctr">
              <a:buNone/>
            </a:pPr>
            <a:r>
              <a:rPr lang="ru-RU" b="1" dirty="0">
                <a:solidFill>
                  <a:srgbClr val="0070C0"/>
                </a:solidFill>
              </a:rPr>
              <a:t>(п. 21г)</a:t>
            </a:r>
            <a:endParaRPr lang="ru-RU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B499E"/>
                </a:solidFill>
              </a:rPr>
              <a:t>Рост интереса</a:t>
            </a:r>
            <a:r>
              <a:rPr lang="ru-RU" sz="1600" dirty="0">
                <a:solidFill>
                  <a:srgbClr val="1B499E"/>
                </a:solidFill>
              </a:rPr>
              <a:t> к программам: «Агротехнологии», «Юный технолог-пищевик», «Химическая мастерская», «Автоматизация научных экспериментов».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B499E"/>
                </a:solidFill>
              </a:rPr>
              <a:t>Задача:</a:t>
            </a:r>
            <a:r>
              <a:rPr lang="ru-RU" sz="1600" dirty="0">
                <a:solidFill>
                  <a:srgbClr val="1B499E"/>
                </a:solidFill>
              </a:rPr>
              <a:t> итоговые проекты по программам вывести на </a:t>
            </a:r>
            <a:r>
              <a:rPr lang="ru-RU" sz="1600" b="1" dirty="0">
                <a:solidFill>
                  <a:srgbClr val="1B499E"/>
                </a:solidFill>
              </a:rPr>
              <a:t>новый качественный уровень</a:t>
            </a:r>
            <a:r>
              <a:rPr lang="ru-RU" sz="1600" dirty="0">
                <a:solidFill>
                  <a:srgbClr val="1B499E"/>
                </a:solidFill>
              </a:rPr>
              <a:t> — от учебных к прикладным.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2E18A5E-C820-99C4-5ED9-5B3A62719238}"/>
              </a:ext>
            </a:extLst>
          </p:cNvPr>
          <p:cNvSpPr txBox="1"/>
          <p:nvPr/>
        </p:nvSpPr>
        <p:spPr>
          <a:xfrm>
            <a:off x="6289945" y="2007983"/>
            <a:ext cx="5650089" cy="2400657"/>
          </a:xfrm>
          <a:prstGeom prst="rect">
            <a:avLst/>
          </a:prstGeom>
          <a:noFill/>
          <a:ln>
            <a:solidFill>
              <a:srgbClr val="1B499E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>
                <a:solidFill>
                  <a:srgbClr val="C00000"/>
                </a:solidFill>
              </a:rPr>
              <a:t>ИСКУССТВО</a:t>
            </a:r>
            <a:r>
              <a:rPr lang="ru-RU" b="1" dirty="0"/>
              <a:t> </a:t>
            </a:r>
            <a:r>
              <a:rPr lang="ru-RU" b="1" dirty="0">
                <a:solidFill>
                  <a:srgbClr val="0070C0"/>
                </a:solidFill>
              </a:rPr>
              <a:t>→ Культурный суверенитет </a:t>
            </a:r>
          </a:p>
          <a:p>
            <a:pPr algn="ctr">
              <a:buNone/>
            </a:pPr>
            <a:r>
              <a:rPr lang="ru-RU" b="1" dirty="0">
                <a:solidFill>
                  <a:srgbClr val="0070C0"/>
                </a:solidFill>
              </a:rPr>
              <a:t>(п. 21д)</a:t>
            </a:r>
            <a:endParaRPr lang="ru-RU" dirty="0">
              <a:solidFill>
                <a:srgbClr val="0070C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B499E"/>
                </a:solidFill>
              </a:rPr>
              <a:t>СНТР ставит задачу </a:t>
            </a:r>
            <a:r>
              <a:rPr lang="ru-RU" sz="1600" b="1" dirty="0">
                <a:solidFill>
                  <a:srgbClr val="1B499E"/>
                </a:solidFill>
              </a:rPr>
              <a:t>противодействия социокультурным угрозам</a:t>
            </a:r>
            <a:r>
              <a:rPr lang="ru-RU" sz="1600" dirty="0">
                <a:solidFill>
                  <a:srgbClr val="1B499E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B499E"/>
                </a:solidFill>
              </a:rPr>
              <a:t>Инструменты:</a:t>
            </a:r>
            <a:r>
              <a:rPr lang="ru-RU" sz="1600" dirty="0">
                <a:solidFill>
                  <a:srgbClr val="1B499E"/>
                </a:solidFill>
              </a:rPr>
              <a:t> киностудия «Пегас», программа «Журналистика».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B499E"/>
                </a:solidFill>
              </a:rPr>
              <a:t>Цель:</a:t>
            </a:r>
            <a:r>
              <a:rPr lang="ru-RU" sz="1600" dirty="0">
                <a:solidFill>
                  <a:srgbClr val="1B499E"/>
                </a:solidFill>
              </a:rPr>
              <a:t> воспитание личности, способной противостоять деструктивному влиянию, — часть стратегии культурного суверенитета.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FCDB0DD-DDC7-79FE-28FC-6A754F6C9E45}"/>
              </a:ext>
            </a:extLst>
          </p:cNvPr>
          <p:cNvSpPr txBox="1"/>
          <p:nvPr/>
        </p:nvSpPr>
        <p:spPr>
          <a:xfrm>
            <a:off x="340659" y="4649429"/>
            <a:ext cx="5755341" cy="1631216"/>
          </a:xfrm>
          <a:prstGeom prst="rect">
            <a:avLst/>
          </a:prstGeom>
          <a:noFill/>
          <a:ln>
            <a:solidFill>
              <a:srgbClr val="1B499E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>
                <a:solidFill>
                  <a:srgbClr val="C00000"/>
                </a:solidFill>
              </a:rPr>
              <a:t>СПОРТ</a:t>
            </a:r>
            <a:r>
              <a:rPr lang="ru-RU" b="1" dirty="0">
                <a:solidFill>
                  <a:srgbClr val="1B499E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→ </a:t>
            </a:r>
            <a:r>
              <a:rPr lang="ru-RU" b="1" dirty="0" err="1">
                <a:solidFill>
                  <a:srgbClr val="0070C0"/>
                </a:solidFill>
              </a:rPr>
              <a:t>Здоровьесбережение</a:t>
            </a:r>
            <a:r>
              <a:rPr lang="ru-RU" b="1" dirty="0">
                <a:solidFill>
                  <a:srgbClr val="0070C0"/>
                </a:solidFill>
              </a:rPr>
              <a:t> (п. 21в</a:t>
            </a:r>
            <a:r>
              <a:rPr lang="ru-RU" b="1" dirty="0">
                <a:solidFill>
                  <a:srgbClr val="1097D5"/>
                </a:solidFill>
              </a:rPr>
              <a:t>)</a:t>
            </a:r>
            <a:endParaRPr lang="ru-RU" dirty="0">
              <a:solidFill>
                <a:srgbClr val="1097D5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rgbClr val="1B499E"/>
                </a:solidFill>
              </a:rPr>
              <a:t>Здоровьесбережение</a:t>
            </a:r>
            <a:r>
              <a:rPr lang="ru-RU" sz="1600" dirty="0">
                <a:solidFill>
                  <a:srgbClr val="1B499E"/>
                </a:solidFill>
              </a:rPr>
              <a:t> — </a:t>
            </a:r>
            <a:r>
              <a:rPr lang="ru-RU" sz="1600" b="1" dirty="0">
                <a:solidFill>
                  <a:srgbClr val="1B499E"/>
                </a:solidFill>
              </a:rPr>
              <a:t>основа</a:t>
            </a:r>
            <a:r>
              <a:rPr lang="ru-RU" sz="1600" dirty="0">
                <a:solidFill>
                  <a:srgbClr val="1B499E"/>
                </a:solidFill>
              </a:rPr>
              <a:t> для подготовки высокотехнологичных кадров.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B499E"/>
                </a:solidFill>
              </a:rPr>
              <a:t>Физическое развитие и здоровый образ жизни — фундамент для интеллектуальных и инженерных прорывов.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DA7CBA8-3FC3-77C1-7C15-E8C0E5CF6ACA}"/>
              </a:ext>
            </a:extLst>
          </p:cNvPr>
          <p:cNvSpPr txBox="1"/>
          <p:nvPr/>
        </p:nvSpPr>
        <p:spPr>
          <a:xfrm>
            <a:off x="6756110" y="4646760"/>
            <a:ext cx="4835255" cy="16619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C00000"/>
                </a:solidFill>
              </a:rPr>
              <a:t>Единая логика: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000" dirty="0">
                <a:solidFill>
                  <a:srgbClr val="1B499E"/>
                </a:solidFill>
              </a:rPr>
              <a:t>наука, искусство и спорт в «</a:t>
            </a:r>
            <a:r>
              <a:rPr lang="ru-RU" sz="2000" dirty="0" err="1">
                <a:solidFill>
                  <a:srgbClr val="1B499E"/>
                </a:solidFill>
              </a:rPr>
              <a:t>Алтай.Сириусе</a:t>
            </a:r>
            <a:r>
              <a:rPr lang="ru-RU" sz="2000" dirty="0">
                <a:solidFill>
                  <a:srgbClr val="1B499E"/>
                </a:solidFill>
              </a:rPr>
              <a:t>» работают не изолированно, а как </a:t>
            </a:r>
            <a:r>
              <a:rPr lang="ru-RU" sz="2000" b="1" dirty="0">
                <a:solidFill>
                  <a:srgbClr val="1B499E"/>
                </a:solidFill>
              </a:rPr>
              <a:t>система ответов на большие вызовы</a:t>
            </a:r>
            <a:r>
              <a:rPr lang="ru-RU" sz="2000" dirty="0">
                <a:solidFill>
                  <a:srgbClr val="1B499E"/>
                </a:solidFill>
              </a:rPr>
              <a:t>, закрепленные в СНТР.</a:t>
            </a:r>
          </a:p>
        </p:txBody>
      </p:sp>
    </p:spTree>
    <p:extLst>
      <p:ext uri="{BB962C8B-B14F-4D97-AF65-F5344CB8AC3E}">
        <p14:creationId xmlns="" xmlns:p14="http://schemas.microsoft.com/office/powerpoint/2010/main" val="3153148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comp\AppData\Local\Temp\Rar$DIa0.393\2026-08-25_20-47-4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comp\AppData\Local\Temp\Rar$DIa0.538\2026-08-25_20-47-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comp\AppData\Local\Temp\Rar$DIa0.522\2026-08-25_20-46-5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comp\AppData\Local\Temp\Rar$DIa0.896\2026-08-25_20-46-3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comp\AppData\Local\Temp\Rar$DIa0.312\2026-08-25_20-45-4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1529</TotalTime>
  <Words>1902</Words>
  <Application>Microsoft Office PowerPoint</Application>
  <PresentationFormat>Произвольный</PresentationFormat>
  <Paragraphs>366</Paragraphs>
  <Slides>20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Office Theme</vt:lpstr>
      <vt:lpstr>Office Theme</vt:lpstr>
      <vt:lpstr>Единое пространство интеллектуального развития: синхронизация олимпиадного движения и деятельности Центра одаренных детей с приоритетами технологического суверенитета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</dc:title>
  <dc:subject/>
  <dc:creator>1</dc:creator>
  <dc:description/>
  <cp:lastModifiedBy>comp</cp:lastModifiedBy>
  <cp:revision>132</cp:revision>
  <dcterms:modified xsi:type="dcterms:W3CDTF">2026-08-26T02:12:28Z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8</vt:r8>
  </property>
</Properties>
</file>