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5" r:id="rId1"/>
  </p:sldMasterIdLst>
  <p:notesMasterIdLst>
    <p:notesMasterId r:id="rId23"/>
  </p:notesMasterIdLst>
  <p:sldIdLst>
    <p:sldId id="262" r:id="rId2"/>
    <p:sldId id="274" r:id="rId3"/>
    <p:sldId id="268" r:id="rId4"/>
    <p:sldId id="270" r:id="rId5"/>
    <p:sldId id="272" r:id="rId6"/>
    <p:sldId id="276" r:id="rId7"/>
    <p:sldId id="280" r:id="rId8"/>
    <p:sldId id="279" r:id="rId9"/>
    <p:sldId id="278" r:id="rId10"/>
    <p:sldId id="288" r:id="rId11"/>
    <p:sldId id="296" r:id="rId12"/>
    <p:sldId id="301" r:id="rId13"/>
    <p:sldId id="297" r:id="rId14"/>
    <p:sldId id="299" r:id="rId15"/>
    <p:sldId id="285" r:id="rId16"/>
    <p:sldId id="293" r:id="rId17"/>
    <p:sldId id="294" r:id="rId18"/>
    <p:sldId id="302" r:id="rId19"/>
    <p:sldId id="303" r:id="rId20"/>
    <p:sldId id="304" r:id="rId21"/>
    <p:sldId id="284" r:id="rId22"/>
  </p:sldIdLst>
  <p:sldSz cx="12192000" cy="6858000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CC99FF"/>
    <a:srgbClr val="0070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4315E0D-68B7-A4D6-7566-CE2823286852}" v="8" dt="2026-03-20T01:59:02.532"/>
    <p1510:client id="{F7BD69B1-2B81-E9A6-26FF-018C34E6CB8D}" v="167" dt="2026-03-19T10:33:46.34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59" autoAdjust="0"/>
    <p:restoredTop sz="85731" autoAdjust="0"/>
  </p:normalViewPr>
  <p:slideViewPr>
    <p:cSldViewPr snapToGrid="0">
      <p:cViewPr>
        <p:scale>
          <a:sx n="106" d="100"/>
          <a:sy n="106" d="100"/>
        </p:scale>
        <p:origin x="-504" y="-7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49" d="100"/>
          <a:sy n="49" d="100"/>
        </p:scale>
        <p:origin x="2880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33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6325" cy="498174"/>
          </a:xfrm>
          <a:prstGeom prst="rect">
            <a:avLst/>
          </a:prstGeom>
        </p:spPr>
        <p:txBody>
          <a:bodyPr vert="horz" lIns="83786" tIns="41893" rIns="83786" bIns="41893" rtlCol="0"/>
          <a:lstStyle>
            <a:lvl1pPr algn="l">
              <a:defRPr sz="11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923" y="1"/>
            <a:ext cx="2946325" cy="498174"/>
          </a:xfrm>
          <a:prstGeom prst="rect">
            <a:avLst/>
          </a:prstGeom>
        </p:spPr>
        <p:txBody>
          <a:bodyPr vert="horz" lIns="83786" tIns="41893" rIns="83786" bIns="41893" rtlCol="0"/>
          <a:lstStyle>
            <a:lvl1pPr algn="r">
              <a:defRPr sz="1100"/>
            </a:lvl1pPr>
          </a:lstStyle>
          <a:p>
            <a:fld id="{2930A163-D1E7-429D-A567-B319B5E98FAA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3786" tIns="41893" rIns="83786" bIns="41893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82" y="4776872"/>
            <a:ext cx="5438711" cy="3908752"/>
          </a:xfrm>
          <a:prstGeom prst="rect">
            <a:avLst/>
          </a:prstGeom>
        </p:spPr>
        <p:txBody>
          <a:bodyPr vert="horz" lIns="83786" tIns="41893" rIns="83786" bIns="41893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464"/>
            <a:ext cx="2946325" cy="498174"/>
          </a:xfrm>
          <a:prstGeom prst="rect">
            <a:avLst/>
          </a:prstGeom>
        </p:spPr>
        <p:txBody>
          <a:bodyPr vert="horz" lIns="83786" tIns="41893" rIns="83786" bIns="41893" rtlCol="0" anchor="b"/>
          <a:lstStyle>
            <a:lvl1pPr algn="l">
              <a:defRPr sz="11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923" y="9428464"/>
            <a:ext cx="2946325" cy="498174"/>
          </a:xfrm>
          <a:prstGeom prst="rect">
            <a:avLst/>
          </a:prstGeom>
        </p:spPr>
        <p:txBody>
          <a:bodyPr vert="horz" lIns="83786" tIns="41893" rIns="83786" bIns="41893" rtlCol="0" anchor="b"/>
          <a:lstStyle>
            <a:lvl1pPr algn="r">
              <a:defRPr sz="1100"/>
            </a:lvl1pPr>
          </a:lstStyle>
          <a:p>
            <a:fld id="{AF2C795D-493D-4F62-93B9-3C38AF72E8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22961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2C795D-493D-4F62-93B9-3C38AF72E820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01521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2C795D-493D-4F62-93B9-3C38AF72E820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35627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2C795D-493D-4F62-93B9-3C38AF72E820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12820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2C795D-493D-4F62-93B9-3C38AF72E820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842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2C795D-493D-4F62-93B9-3C38AF72E820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40876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2C795D-493D-4F62-93B9-3C38AF72E820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10655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2C795D-493D-4F62-93B9-3C38AF72E820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01268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2C795D-493D-4F62-93B9-3C38AF72E820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404277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2C795D-493D-4F62-93B9-3C38AF72E820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341474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2C795D-493D-4F62-93B9-3C38AF72E820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52984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2C795D-493D-4F62-93B9-3C38AF72E820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400596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2C795D-493D-4F62-93B9-3C38AF72E820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92069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2C795D-493D-4F62-93B9-3C38AF72E820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580196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2C795D-493D-4F62-93B9-3C38AF72E820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379797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2C795D-493D-4F62-93B9-3C38AF72E820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508538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2C795D-493D-4F62-93B9-3C38AF72E820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66052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/>
          </p:cNvSpPr>
          <p:nvPr>
            <p:ph type="title"/>
          </p:nvPr>
        </p:nvSpPr>
        <p:spPr>
          <a:xfrm>
            <a:off x="838080" y="356400"/>
            <a:ext cx="10514160" cy="1341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9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14160" cy="4349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BA962C6B-9EC8-4485-AA75-59B90A172C6C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4520" cy="1324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ru-RU" sz="44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Образец заголовка</a:t>
            </a:r>
            <a:endParaRPr lang="ru-RU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4520" cy="43502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432000" indent="-3240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Образец текста</a:t>
            </a:r>
            <a:endParaRPr lang="ru-RU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4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Второй уровень</a:t>
            </a:r>
            <a:endParaRPr lang="ru-RU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Третий уровень</a:t>
            </a:r>
            <a:endParaRPr lang="ru-RU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Четвертый уровень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Fifth level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 type="dt" idx="25"/>
          </p:nvPr>
        </p:nvSpPr>
        <p:spPr>
          <a:xfrm>
            <a:off x="838080" y="6356520"/>
            <a:ext cx="274212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Arial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Arial"/>
              </a:rPr>
              <a:t>&lt;дата/время&gt;</a:t>
            </a:r>
            <a:endParaRPr lang="ru-RU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 type="ftr" idx="26"/>
          </p:nvPr>
        </p:nvSpPr>
        <p:spPr>
          <a:xfrm>
            <a:off x="4038480" y="6356520"/>
            <a:ext cx="411372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</a:p>
        </p:txBody>
      </p:sp>
      <p:sp>
        <p:nvSpPr>
          <p:cNvPr id="67" name="PlaceHolder 5"/>
          <p:cNvSpPr>
            <a:spLocks noGrp="1"/>
          </p:cNvSpPr>
          <p:nvPr>
            <p:ph type="sldNum" idx="27"/>
          </p:nvPr>
        </p:nvSpPr>
        <p:spPr>
          <a:xfrm>
            <a:off x="8610480" y="6356520"/>
            <a:ext cx="274212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57456DFB-BE96-4A7F-9290-AF0B02423325}" type="slidenum">
              <a:rPr lang="ru-RU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Arial"/>
              </a:rPr>
              <a:t>‹#›</a:t>
            </a:fld>
            <a:endParaRPr lang="ru-RU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3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923925" y="970081"/>
            <a:ext cx="10258425" cy="4050154"/>
          </a:xfrm>
        </p:spPr>
        <p:txBody>
          <a:bodyPr lIns="90000" tIns="46800" rIns="90000" bIns="46800" anchor="b" anchorCtr="0">
            <a:noAutofit/>
          </a:bodyPr>
          <a:lstStyle/>
          <a:p>
            <a:pPr algn="ctr"/>
            <a:r>
              <a:rPr lang="ru-RU" b="1" dirty="0" smtClean="0">
                <a:solidFill>
                  <a:schemeClr val="accent5"/>
                </a:solidFill>
              </a:rPr>
              <a:t>Мониторинг рабочих программ воспитания и его роль в совершенствовании деятельности классных руководителей.</a:t>
            </a:r>
            <a:endParaRPr lang="ru-RU" b="1" dirty="0">
              <a:solidFill>
                <a:schemeClr val="accent5"/>
              </a:solidFill>
            </a:endParaRPr>
          </a:p>
        </p:txBody>
      </p:sp>
      <p:sp>
        <p:nvSpPr>
          <p:cNvPr id="4" name="Объект 12"/>
          <p:cNvSpPr txBox="1">
            <a:spLocks/>
          </p:cNvSpPr>
          <p:nvPr/>
        </p:nvSpPr>
        <p:spPr>
          <a:xfrm>
            <a:off x="1409419" y="3879210"/>
            <a:ext cx="9144000" cy="16560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ru-RU" sz="2800" b="1" dirty="0" smtClean="0">
              <a:solidFill>
                <a:schemeClr val="accent5"/>
              </a:solidFill>
              <a:latin typeface="+mn-lt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/>
          <a:srcRect l="30876" t="77764" r="2782" b="18056"/>
          <a:stretch/>
        </p:blipFill>
        <p:spPr>
          <a:xfrm>
            <a:off x="38099" y="5943600"/>
            <a:ext cx="12153901" cy="6191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000125" y="1122481"/>
            <a:ext cx="10258425" cy="2386439"/>
          </a:xfrm>
        </p:spPr>
        <p:txBody>
          <a:bodyPr lIns="90000" tIns="46800" rIns="90000" bIns="46800" anchor="b" anchorCtr="0">
            <a:noAutofit/>
          </a:bodyPr>
          <a:lstStyle/>
          <a:p>
            <a:pPr algn="ctr"/>
            <a:endParaRPr lang="ru-RU" b="1" dirty="0">
              <a:solidFill>
                <a:schemeClr val="accent5"/>
              </a:solidFill>
            </a:endParaRPr>
          </a:p>
        </p:txBody>
      </p:sp>
      <p:sp>
        <p:nvSpPr>
          <p:cNvPr id="4" name="Объект 12"/>
          <p:cNvSpPr txBox="1">
            <a:spLocks/>
          </p:cNvSpPr>
          <p:nvPr/>
        </p:nvSpPr>
        <p:spPr>
          <a:xfrm>
            <a:off x="1524416" y="3603600"/>
            <a:ext cx="9144000" cy="16560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ru-RU" sz="2800" b="1" dirty="0">
              <a:solidFill>
                <a:schemeClr val="accent5"/>
              </a:solidFill>
              <a:latin typeface="+mn-lt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/>
          <a:srcRect l="30840" t="15422" r="2990" b="17394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/>
          <a:srcRect l="43883" t="15409" r="26711" b="9370"/>
          <a:stretch/>
        </p:blipFill>
        <p:spPr>
          <a:xfrm>
            <a:off x="481176" y="1278997"/>
            <a:ext cx="3514517" cy="4857213"/>
          </a:xfrm>
          <a:prstGeom prst="rect">
            <a:avLst/>
          </a:prstGeom>
          <a:ln w="28575">
            <a:solidFill>
              <a:srgbClr val="0070C0"/>
            </a:solidFill>
          </a:ln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5"/>
          <a:srcRect l="44969" t="30832" r="27392" b="37700"/>
          <a:stretch/>
        </p:blipFill>
        <p:spPr>
          <a:xfrm>
            <a:off x="4352848" y="1278997"/>
            <a:ext cx="7292133" cy="4857213"/>
          </a:xfrm>
          <a:prstGeom prst="rect">
            <a:avLst/>
          </a:prstGeom>
          <a:ln w="28575">
            <a:solidFill>
              <a:srgbClr val="0070C0"/>
            </a:solidFill>
          </a:ln>
        </p:spPr>
      </p:pic>
    </p:spTree>
    <p:extLst>
      <p:ext uri="{BB962C8B-B14F-4D97-AF65-F5344CB8AC3E}">
        <p14:creationId xmlns:p14="http://schemas.microsoft.com/office/powerpoint/2010/main" val="527135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000125" y="1122481"/>
            <a:ext cx="10258425" cy="2386439"/>
          </a:xfrm>
        </p:spPr>
        <p:txBody>
          <a:bodyPr lIns="90000" tIns="46800" rIns="90000" bIns="46800" anchor="b" anchorCtr="0">
            <a:noAutofit/>
          </a:bodyPr>
          <a:lstStyle/>
          <a:p>
            <a:pPr algn="ctr"/>
            <a:endParaRPr lang="ru-RU" b="1" dirty="0">
              <a:solidFill>
                <a:schemeClr val="accent5"/>
              </a:solidFill>
            </a:endParaRPr>
          </a:p>
        </p:txBody>
      </p:sp>
      <p:sp>
        <p:nvSpPr>
          <p:cNvPr id="4" name="Объект 12"/>
          <p:cNvSpPr txBox="1">
            <a:spLocks/>
          </p:cNvSpPr>
          <p:nvPr/>
        </p:nvSpPr>
        <p:spPr>
          <a:xfrm>
            <a:off x="1524416" y="3603600"/>
            <a:ext cx="9144000" cy="16560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ru-RU" sz="2800" b="1" dirty="0">
              <a:solidFill>
                <a:schemeClr val="accent5"/>
              </a:solidFill>
              <a:latin typeface="+mn-lt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/>
          <a:srcRect l="30840" t="15422" r="2990" b="17394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774139" y="570847"/>
            <a:ext cx="984738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2B4897"/>
                </a:solidFill>
                <a:ea typeface="Exo 2" panose="020B0604020202020204" charset="-52"/>
                <a:cs typeface="Times New Roman" panose="02020603050405020304" pitchFamily="18" charset="0"/>
              </a:rPr>
              <a:t>Соответствие структуре </a:t>
            </a:r>
            <a:r>
              <a:rPr lang="ru-RU" sz="2000" b="1" dirty="0" smtClean="0">
                <a:solidFill>
                  <a:srgbClr val="2B4897"/>
                </a:solidFill>
                <a:ea typeface="Exo 2" panose="020B0604020202020204" charset="-52"/>
                <a:cs typeface="Times New Roman" panose="02020603050405020304" pitchFamily="18" charset="0"/>
              </a:rPr>
              <a:t/>
            </a:r>
            <a:br>
              <a:rPr lang="ru-RU" sz="2000" b="1" dirty="0" smtClean="0">
                <a:solidFill>
                  <a:srgbClr val="2B4897"/>
                </a:solidFill>
                <a:ea typeface="Exo 2" panose="020B0604020202020204" charset="-52"/>
                <a:cs typeface="Times New Roman" panose="02020603050405020304" pitchFamily="18" charset="0"/>
              </a:rPr>
            </a:br>
            <a:r>
              <a:rPr lang="ru-RU" sz="2000" b="1" dirty="0" smtClean="0">
                <a:solidFill>
                  <a:srgbClr val="2B4897"/>
                </a:solidFill>
                <a:ea typeface="Exo 2" panose="020B0604020202020204" charset="-52"/>
                <a:cs typeface="Times New Roman" panose="02020603050405020304" pitchFamily="18" charset="0"/>
              </a:rPr>
              <a:t>Федеральной </a:t>
            </a:r>
            <a:r>
              <a:rPr lang="ru-RU" sz="2000" b="1" dirty="0">
                <a:solidFill>
                  <a:srgbClr val="2B4897"/>
                </a:solidFill>
                <a:ea typeface="Exo 2" panose="020B0604020202020204" charset="-52"/>
                <a:cs typeface="Times New Roman" panose="02020603050405020304" pitchFamily="18" charset="0"/>
              </a:rPr>
              <a:t>рабочей программы воспитания</a:t>
            </a:r>
            <a:br>
              <a:rPr lang="ru-RU" sz="2000" b="1" dirty="0">
                <a:solidFill>
                  <a:srgbClr val="2B4897"/>
                </a:solidFill>
                <a:ea typeface="Exo 2" panose="020B0604020202020204" charset="-52"/>
                <a:cs typeface="Times New Roman" panose="02020603050405020304" pitchFamily="18" charset="0"/>
              </a:rPr>
            </a:br>
            <a:r>
              <a:rPr lang="ru-RU" sz="2000" b="1" dirty="0">
                <a:solidFill>
                  <a:srgbClr val="2B4897"/>
                </a:solidFill>
                <a:ea typeface="Exo 2" panose="020B0604020202020204" charset="-52"/>
                <a:cs typeface="Times New Roman" panose="02020603050405020304" pitchFamily="18" charset="0"/>
              </a:rPr>
              <a:t> и Федеральному календарному плану воспитательной работы </a:t>
            </a:r>
            <a:br>
              <a:rPr lang="ru-RU" sz="2000" b="1" dirty="0">
                <a:solidFill>
                  <a:srgbClr val="2B4897"/>
                </a:solidFill>
                <a:ea typeface="Exo 2" panose="020B0604020202020204" charset="-52"/>
                <a:cs typeface="Times New Roman" panose="02020603050405020304" pitchFamily="18" charset="0"/>
              </a:rPr>
            </a:br>
            <a:r>
              <a:rPr lang="ru-RU" sz="2000" b="1" dirty="0">
                <a:solidFill>
                  <a:srgbClr val="2B4897"/>
                </a:solidFill>
                <a:ea typeface="Exo 2" panose="020B0604020202020204" charset="-52"/>
                <a:cs typeface="Times New Roman" panose="02020603050405020304" pitchFamily="18" charset="0"/>
              </a:rPr>
              <a:t>(на каждый уровень образования)</a:t>
            </a:r>
            <a:endParaRPr lang="ru-RU" sz="2000" dirty="0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4094967"/>
              </p:ext>
            </p:extLst>
          </p:nvPr>
        </p:nvGraphicFramePr>
        <p:xfrm>
          <a:off x="1210385" y="2243811"/>
          <a:ext cx="9458031" cy="344772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08583">
                  <a:extLst>
                    <a:ext uri="{9D8B030D-6E8A-4147-A177-3AD203B41FA5}">
                      <a16:colId xmlns:a16="http://schemas.microsoft.com/office/drawing/2014/main" xmlns="" val="3059592480"/>
                    </a:ext>
                  </a:extLst>
                </a:gridCol>
                <a:gridCol w="2271562">
                  <a:extLst>
                    <a:ext uri="{9D8B030D-6E8A-4147-A177-3AD203B41FA5}">
                      <a16:colId xmlns:a16="http://schemas.microsoft.com/office/drawing/2014/main" xmlns="" val="2445451834"/>
                    </a:ext>
                  </a:extLst>
                </a:gridCol>
                <a:gridCol w="2435191">
                  <a:extLst>
                    <a:ext uri="{9D8B030D-6E8A-4147-A177-3AD203B41FA5}">
                      <a16:colId xmlns:a16="http://schemas.microsoft.com/office/drawing/2014/main" xmlns="" val="643756155"/>
                    </a:ext>
                  </a:extLst>
                </a:gridCol>
                <a:gridCol w="3142695">
                  <a:extLst>
                    <a:ext uri="{9D8B030D-6E8A-4147-A177-3AD203B41FA5}">
                      <a16:colId xmlns:a16="http://schemas.microsoft.com/office/drawing/2014/main" xmlns="" val="241703924"/>
                    </a:ext>
                  </a:extLst>
                </a:gridCol>
              </a:tblGrid>
              <a:tr h="1001251">
                <a:tc>
                  <a:txBody>
                    <a:bodyPr/>
                    <a:lstStyle/>
                    <a:p>
                      <a:pPr marL="36195" marR="36195"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Всего школ</a:t>
                      </a:r>
                      <a:endParaRPr lang="ru-RU" sz="2000" dirty="0">
                        <a:solidFill>
                          <a:srgbClr val="000000"/>
                        </a:solidFill>
                        <a:effectLst/>
                        <a:latin typeface="Arial Unicode MS"/>
                        <a:ea typeface="Arial Unicode MS"/>
                        <a:cs typeface="Arial Unicode MS"/>
                      </a:endParaRPr>
                    </a:p>
                  </a:txBody>
                  <a:tcPr marL="68580" marR="68580" marT="0" marB="0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36195" marR="36195"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Соответствуют структуре ФРПВ</a:t>
                      </a:r>
                      <a:endParaRPr lang="ru-RU" sz="2000" dirty="0">
                        <a:solidFill>
                          <a:srgbClr val="000000"/>
                        </a:solidFill>
                        <a:effectLst/>
                        <a:latin typeface="Arial Unicode MS"/>
                        <a:ea typeface="Arial Unicode MS"/>
                        <a:cs typeface="Arial Unicode MS"/>
                      </a:endParaRPr>
                    </a:p>
                  </a:txBody>
                  <a:tcPr marL="68580" marR="68580" marT="0" marB="0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36195" marR="36195"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Не соответствуют структуре ФРПВ</a:t>
                      </a:r>
                      <a:endParaRPr lang="ru-RU" sz="2000" dirty="0">
                        <a:solidFill>
                          <a:srgbClr val="000000"/>
                        </a:solidFill>
                        <a:effectLst/>
                        <a:latin typeface="Arial Unicode MS"/>
                        <a:ea typeface="Arial Unicode MS"/>
                        <a:cs typeface="Arial Unicode MS"/>
                      </a:endParaRPr>
                    </a:p>
                  </a:txBody>
                  <a:tcPr marL="68580" marR="68580" marT="0" marB="0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36195" marR="36195"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Отсутствует</a:t>
                      </a:r>
                    </a:p>
                    <a:p>
                      <a:pPr marL="36195" marR="36195"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РПВ</a:t>
                      </a:r>
                      <a:endParaRPr lang="ru-RU" sz="2000" dirty="0">
                        <a:solidFill>
                          <a:srgbClr val="000000"/>
                        </a:solidFill>
                        <a:effectLst/>
                        <a:latin typeface="Arial Unicode MS"/>
                        <a:ea typeface="Arial Unicode MS"/>
                        <a:cs typeface="Arial Unicode MS"/>
                      </a:endParaRPr>
                    </a:p>
                  </a:txBody>
                  <a:tcPr marL="68580" marR="68580" marT="0" marB="0"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609140319"/>
                  </a:ext>
                </a:extLst>
              </a:tr>
              <a:tr h="443970">
                <a:tc rowSpan="2">
                  <a:txBody>
                    <a:bodyPr/>
                    <a:lstStyle/>
                    <a:p>
                      <a:pPr marL="36195" marR="36195" algn="ctr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</a:rPr>
                        <a:t>12</a:t>
                      </a:r>
                      <a:endParaRPr lang="ru-RU" sz="2000" dirty="0">
                        <a:effectLst/>
                      </a:endParaRPr>
                    </a:p>
                    <a:p>
                      <a:pPr marL="36195" marR="36195"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 </a:t>
                      </a:r>
                      <a:endParaRPr lang="ru-RU" sz="2000" dirty="0">
                        <a:solidFill>
                          <a:srgbClr val="000000"/>
                        </a:solidFill>
                        <a:effectLst/>
                        <a:latin typeface="Arial Unicode MS"/>
                        <a:ea typeface="Arial Unicode MS"/>
                        <a:cs typeface="Arial Unicode MS"/>
                      </a:endParaRPr>
                    </a:p>
                  </a:txBody>
                  <a:tcPr marL="68580" marR="68580" marT="0" marB="0">
                    <a:solidFill>
                      <a:srgbClr val="0070C0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36195" marR="36195" algn="ctr"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  <a:endParaRPr lang="ru-RU" sz="2000" b="1" dirty="0">
                        <a:solidFill>
                          <a:srgbClr val="0070C0"/>
                        </a:solidFill>
                        <a:effectLst/>
                        <a:latin typeface="Arial Unicode MS"/>
                        <a:ea typeface="Arial Unicode MS"/>
                        <a:cs typeface="Arial Unicode M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6195" marR="36195" algn="ctr">
                        <a:spcAft>
                          <a:spcPts val="0"/>
                        </a:spcAft>
                      </a:pPr>
                      <a:endParaRPr lang="ru-RU" sz="2000" b="1" dirty="0">
                        <a:solidFill>
                          <a:srgbClr val="0070C0"/>
                        </a:solidFill>
                        <a:effectLst/>
                        <a:latin typeface="Arial Unicode MS"/>
                        <a:ea typeface="Arial Unicode MS"/>
                        <a:cs typeface="Arial Unicode M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6195" marR="36195" algn="ctr">
                        <a:spcAft>
                          <a:spcPts val="0"/>
                        </a:spcAft>
                      </a:pPr>
                      <a:endParaRPr lang="ru-RU" sz="2000" b="1" dirty="0">
                        <a:solidFill>
                          <a:srgbClr val="0070C0"/>
                        </a:solidFill>
                        <a:effectLst/>
                        <a:latin typeface="Arial Unicode MS"/>
                        <a:ea typeface="Arial Unicode MS"/>
                        <a:cs typeface="Arial Unicode MS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474843270"/>
                  </a:ext>
                </a:extLst>
              </a:tr>
              <a:tr h="200250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6195" marR="36195" algn="just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70C0"/>
                          </a:solidFill>
                          <a:effectLst/>
                        </a:rPr>
                        <a:t> </a:t>
                      </a:r>
                      <a:endParaRPr lang="ru-RU" sz="1600" b="1" dirty="0">
                        <a:solidFill>
                          <a:srgbClr val="0070C0"/>
                        </a:solidFill>
                        <a:effectLst/>
                        <a:latin typeface="Arial Unicode MS"/>
                        <a:ea typeface="Arial Unicode MS"/>
                        <a:cs typeface="Arial Unicode M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/>
                      <a:endParaRPr lang="ru-RU" sz="1600" b="1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880071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9671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000125" y="1122481"/>
            <a:ext cx="10258425" cy="2386439"/>
          </a:xfrm>
        </p:spPr>
        <p:txBody>
          <a:bodyPr lIns="90000" tIns="46800" rIns="90000" bIns="46800" anchor="b" anchorCtr="0">
            <a:noAutofit/>
          </a:bodyPr>
          <a:lstStyle/>
          <a:p>
            <a:pPr algn="ctr"/>
            <a:endParaRPr lang="ru-RU" b="1" dirty="0">
              <a:solidFill>
                <a:schemeClr val="accent5"/>
              </a:solidFill>
            </a:endParaRPr>
          </a:p>
        </p:txBody>
      </p:sp>
      <p:sp>
        <p:nvSpPr>
          <p:cNvPr id="4" name="Объект 12"/>
          <p:cNvSpPr txBox="1">
            <a:spLocks/>
          </p:cNvSpPr>
          <p:nvPr/>
        </p:nvSpPr>
        <p:spPr>
          <a:xfrm>
            <a:off x="1524416" y="3603600"/>
            <a:ext cx="9144000" cy="16560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ru-RU" sz="2800" b="1" dirty="0">
              <a:solidFill>
                <a:schemeClr val="accent5"/>
              </a:solidFill>
              <a:latin typeface="+mn-lt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/>
          <a:srcRect l="30840" t="15422" r="2990" b="17394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062403" y="1133143"/>
            <a:ext cx="937279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2B4897"/>
                </a:solidFill>
                <a:ea typeface="Calibri" panose="020F0502020204030204" pitchFamily="34" charset="0"/>
              </a:rPr>
              <a:t>Рабочие программы </a:t>
            </a:r>
            <a:r>
              <a:rPr lang="ru-RU" sz="2000" b="1" dirty="0" smtClean="0">
                <a:solidFill>
                  <a:srgbClr val="2B4897"/>
                </a:solidFill>
                <a:ea typeface="Calibri" panose="020F0502020204030204" pitchFamily="34" charset="0"/>
              </a:rPr>
              <a:t>воспитания </a:t>
            </a:r>
          </a:p>
          <a:p>
            <a:pPr algn="ctr"/>
            <a:r>
              <a:rPr lang="ru-RU" sz="2000" b="1" dirty="0" smtClean="0">
                <a:solidFill>
                  <a:srgbClr val="2B4897"/>
                </a:solidFill>
                <a:ea typeface="Calibri" panose="020F0502020204030204" pitchFamily="34" charset="0"/>
              </a:rPr>
              <a:t>на </a:t>
            </a:r>
            <a:r>
              <a:rPr lang="ru-RU" sz="2000" b="1" dirty="0">
                <a:solidFill>
                  <a:srgbClr val="2B4897"/>
                </a:solidFill>
                <a:ea typeface="Calibri" panose="020F0502020204030204" pitchFamily="34" charset="0"/>
              </a:rPr>
              <a:t>каждый уровень образования</a:t>
            </a:r>
            <a:endParaRPr lang="ru-RU" sz="2000" b="1" dirty="0">
              <a:solidFill>
                <a:srgbClr val="2B4897"/>
              </a:solidFill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3234053"/>
              </p:ext>
            </p:extLst>
          </p:nvPr>
        </p:nvGraphicFramePr>
        <p:xfrm>
          <a:off x="1409848" y="2402269"/>
          <a:ext cx="9025353" cy="221330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13757">
                  <a:extLst>
                    <a:ext uri="{9D8B030D-6E8A-4147-A177-3AD203B41FA5}">
                      <a16:colId xmlns:a16="http://schemas.microsoft.com/office/drawing/2014/main" xmlns="" val="3082331228"/>
                    </a:ext>
                  </a:extLst>
                </a:gridCol>
                <a:gridCol w="3377963">
                  <a:extLst>
                    <a:ext uri="{9D8B030D-6E8A-4147-A177-3AD203B41FA5}">
                      <a16:colId xmlns:a16="http://schemas.microsoft.com/office/drawing/2014/main" xmlns="" val="4019544630"/>
                    </a:ext>
                  </a:extLst>
                </a:gridCol>
                <a:gridCol w="3733633">
                  <a:extLst>
                    <a:ext uri="{9D8B030D-6E8A-4147-A177-3AD203B41FA5}">
                      <a16:colId xmlns:a16="http://schemas.microsoft.com/office/drawing/2014/main" xmlns="" val="2980059988"/>
                    </a:ext>
                  </a:extLst>
                </a:gridCol>
              </a:tblGrid>
              <a:tr h="1580728">
                <a:tc>
                  <a:txBody>
                    <a:bodyPr/>
                    <a:lstStyle/>
                    <a:p>
                      <a:pPr marL="36195" marR="36195"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</a:rPr>
                        <a:t>Всего школ</a:t>
                      </a:r>
                      <a:endParaRPr lang="ru-RU" sz="2000" b="1" dirty="0">
                        <a:solidFill>
                          <a:srgbClr val="000000"/>
                        </a:solidFill>
                        <a:effectLst/>
                        <a:latin typeface="Arial Unicode MS"/>
                        <a:ea typeface="Arial Unicode MS"/>
                        <a:cs typeface="Arial Unicode MS"/>
                      </a:endParaRPr>
                    </a:p>
                  </a:txBody>
                  <a:tcPr marL="68580" marR="68580" marT="0" marB="0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36195" marR="36195"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</a:rPr>
                        <a:t>Кол-во школ, </a:t>
                      </a:r>
                      <a:endParaRPr lang="ru-RU" sz="2000" b="1" dirty="0" smtClean="0">
                        <a:effectLst/>
                      </a:endParaRPr>
                    </a:p>
                    <a:p>
                      <a:pPr marL="36195" marR="36195" algn="ctr"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effectLst/>
                        </a:rPr>
                        <a:t>которые </a:t>
                      </a:r>
                      <a:r>
                        <a:rPr lang="ru-RU" sz="2000" b="1" dirty="0">
                          <a:effectLst/>
                        </a:rPr>
                        <a:t>составили РПВ </a:t>
                      </a:r>
                      <a:r>
                        <a:rPr lang="ru-RU" sz="2000" b="1" dirty="0" smtClean="0">
                          <a:effectLst/>
                        </a:rPr>
                        <a:t>на </a:t>
                      </a:r>
                      <a:r>
                        <a:rPr lang="ru-RU" sz="2000" b="1" dirty="0">
                          <a:effectLst/>
                        </a:rPr>
                        <a:t>каждый уровень образования</a:t>
                      </a:r>
                      <a:endParaRPr lang="ru-RU" sz="2000" b="1" dirty="0">
                        <a:solidFill>
                          <a:srgbClr val="000000"/>
                        </a:solidFill>
                        <a:effectLst/>
                        <a:latin typeface="Arial Unicode MS"/>
                        <a:ea typeface="Arial Unicode MS"/>
                        <a:cs typeface="Arial Unicode MS"/>
                      </a:endParaRPr>
                    </a:p>
                  </a:txBody>
                  <a:tcPr marL="68580" marR="68580" marT="0" marB="0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36195" marR="36195"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</a:rPr>
                        <a:t>Кол-во школ</a:t>
                      </a:r>
                      <a:r>
                        <a:rPr lang="ru-RU" sz="2000" b="1" dirty="0" smtClean="0">
                          <a:effectLst/>
                        </a:rPr>
                        <a:t>,</a:t>
                      </a:r>
                    </a:p>
                    <a:p>
                      <a:pPr marL="36195" marR="36195" algn="ctr"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effectLst/>
                        </a:rPr>
                        <a:t> </a:t>
                      </a:r>
                      <a:r>
                        <a:rPr lang="ru-RU" sz="2000" b="1" dirty="0">
                          <a:effectLst/>
                        </a:rPr>
                        <a:t>которые не составили  </a:t>
                      </a:r>
                    </a:p>
                    <a:p>
                      <a:pPr marL="36195" marR="36195"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</a:rPr>
                        <a:t>РПВ на каждый уровень образования</a:t>
                      </a:r>
                      <a:endParaRPr lang="ru-RU" sz="2000" b="1" dirty="0">
                        <a:solidFill>
                          <a:srgbClr val="000000"/>
                        </a:solidFill>
                        <a:effectLst/>
                        <a:latin typeface="Arial Unicode MS"/>
                        <a:ea typeface="Arial Unicode MS"/>
                        <a:cs typeface="Arial Unicode MS"/>
                      </a:endParaRPr>
                    </a:p>
                  </a:txBody>
                  <a:tcPr marL="68580" marR="68580" marT="0" marB="0"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489624777"/>
                  </a:ext>
                </a:extLst>
              </a:tr>
              <a:tr h="632574">
                <a:tc>
                  <a:txBody>
                    <a:bodyPr/>
                    <a:lstStyle/>
                    <a:p>
                      <a:pPr marL="36195" marR="36195" algn="ctr"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effectLst/>
                        </a:rPr>
                        <a:t>12</a:t>
                      </a:r>
                      <a:endParaRPr lang="ru-RU" sz="2000" b="1" dirty="0">
                        <a:solidFill>
                          <a:srgbClr val="000000"/>
                        </a:solidFill>
                        <a:effectLst/>
                        <a:latin typeface="Arial Unicode MS"/>
                        <a:ea typeface="Arial Unicode MS"/>
                        <a:cs typeface="Arial Unicode MS"/>
                      </a:endParaRPr>
                    </a:p>
                  </a:txBody>
                  <a:tcPr marL="68580" marR="68580" marT="0" marB="0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36195" marR="36195" algn="ctr"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rgbClr val="FF0000"/>
                          </a:solidFill>
                          <a:effectLst/>
                        </a:rPr>
                        <a:t>10</a:t>
                      </a:r>
                      <a:endParaRPr lang="ru-RU" sz="2000" b="1" dirty="0">
                        <a:solidFill>
                          <a:srgbClr val="FF0000"/>
                        </a:solidFill>
                        <a:effectLst/>
                        <a:latin typeface="Arial Unicode MS"/>
                        <a:ea typeface="Arial Unicode MS"/>
                        <a:cs typeface="Arial Unicode M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6195" marR="36195" algn="ctr"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rgbClr val="FF0000"/>
                          </a:solidFill>
                          <a:effectLst/>
                        </a:rPr>
                        <a:t>2</a:t>
                      </a:r>
                      <a:endParaRPr lang="ru-RU" sz="2000" b="1" dirty="0">
                        <a:solidFill>
                          <a:srgbClr val="FF0000"/>
                        </a:solidFill>
                        <a:effectLst/>
                        <a:latin typeface="Arial Unicode MS"/>
                        <a:ea typeface="Arial Unicode MS"/>
                        <a:cs typeface="Arial Unicode MS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675730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45215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000125" y="1122481"/>
            <a:ext cx="10258425" cy="2386439"/>
          </a:xfrm>
        </p:spPr>
        <p:txBody>
          <a:bodyPr lIns="90000" tIns="46800" rIns="90000" bIns="46800" anchor="b" anchorCtr="0">
            <a:noAutofit/>
          </a:bodyPr>
          <a:lstStyle/>
          <a:p>
            <a:pPr algn="ctr"/>
            <a:endParaRPr lang="ru-RU" b="1" dirty="0">
              <a:solidFill>
                <a:schemeClr val="accent5"/>
              </a:solidFill>
            </a:endParaRPr>
          </a:p>
        </p:txBody>
      </p:sp>
      <p:sp>
        <p:nvSpPr>
          <p:cNvPr id="4" name="Объект 12"/>
          <p:cNvSpPr txBox="1">
            <a:spLocks/>
          </p:cNvSpPr>
          <p:nvPr/>
        </p:nvSpPr>
        <p:spPr>
          <a:xfrm>
            <a:off x="1524416" y="3603600"/>
            <a:ext cx="9144000" cy="16560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ru-RU" sz="2800" b="1" dirty="0">
              <a:solidFill>
                <a:schemeClr val="accent5"/>
              </a:solidFill>
              <a:latin typeface="+mn-lt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/>
          <a:srcRect l="30840" t="15422" r="2990" b="17394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0688068"/>
              </p:ext>
            </p:extLst>
          </p:nvPr>
        </p:nvGraphicFramePr>
        <p:xfrm>
          <a:off x="2190539" y="883260"/>
          <a:ext cx="6553202" cy="532291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89005">
                  <a:extLst>
                    <a:ext uri="{9D8B030D-6E8A-4147-A177-3AD203B41FA5}">
                      <a16:colId xmlns:a16="http://schemas.microsoft.com/office/drawing/2014/main" xmlns="" val="2506479402"/>
                    </a:ext>
                  </a:extLst>
                </a:gridCol>
                <a:gridCol w="1380105">
                  <a:extLst>
                    <a:ext uri="{9D8B030D-6E8A-4147-A177-3AD203B41FA5}">
                      <a16:colId xmlns:a16="http://schemas.microsoft.com/office/drawing/2014/main" xmlns="" val="2819363616"/>
                    </a:ext>
                  </a:extLst>
                </a:gridCol>
                <a:gridCol w="4384092">
                  <a:extLst>
                    <a:ext uri="{9D8B030D-6E8A-4147-A177-3AD203B41FA5}">
                      <a16:colId xmlns:a16="http://schemas.microsoft.com/office/drawing/2014/main" xmlns="" val="4235050100"/>
                    </a:ext>
                  </a:extLst>
                </a:gridCol>
              </a:tblGrid>
              <a:tr h="1008293">
                <a:tc>
                  <a:txBody>
                    <a:bodyPr/>
                    <a:lstStyle/>
                    <a:p>
                      <a:pPr marL="36195" marR="36195"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Всего школ</a:t>
                      </a:r>
                      <a:endParaRPr lang="ru-RU" sz="1050" dirty="0">
                        <a:solidFill>
                          <a:srgbClr val="000000"/>
                        </a:solidFill>
                        <a:effectLst/>
                        <a:latin typeface="Arial Unicode MS"/>
                        <a:ea typeface="Arial Unicode MS"/>
                        <a:cs typeface="Arial Unicode MS"/>
                      </a:endParaRPr>
                    </a:p>
                  </a:txBody>
                  <a:tcPr marL="42185" marR="42185" marT="0" marB="0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36195" marR="36195"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Кол-во школ, которые составили КПВР</a:t>
                      </a:r>
                    </a:p>
                    <a:p>
                      <a:pPr marL="36195" marR="36195"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 на каждый уровень образования</a:t>
                      </a:r>
                      <a:endParaRPr lang="ru-RU" sz="1050" dirty="0">
                        <a:solidFill>
                          <a:srgbClr val="000000"/>
                        </a:solidFill>
                        <a:effectLst/>
                        <a:latin typeface="Arial Unicode MS"/>
                        <a:ea typeface="Arial Unicode MS"/>
                        <a:cs typeface="Arial Unicode MS"/>
                      </a:endParaRPr>
                    </a:p>
                  </a:txBody>
                  <a:tcPr marL="42185" marR="42185" marT="0" marB="0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36195" marR="36195"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Кол-во и наименования школ, </a:t>
                      </a:r>
                    </a:p>
                    <a:p>
                      <a:pPr marL="36195" marR="36195"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которые не составили</a:t>
                      </a:r>
                    </a:p>
                    <a:p>
                      <a:pPr marL="36195" marR="36195"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  КПВР  на каждый уровень образования</a:t>
                      </a:r>
                      <a:endParaRPr lang="ru-RU" sz="1050" dirty="0">
                        <a:solidFill>
                          <a:srgbClr val="000000"/>
                        </a:solidFill>
                        <a:effectLst/>
                        <a:latin typeface="Arial Unicode MS"/>
                        <a:ea typeface="Arial Unicode MS"/>
                        <a:cs typeface="Arial Unicode MS"/>
                      </a:endParaRPr>
                    </a:p>
                  </a:txBody>
                  <a:tcPr marL="42185" marR="42185" marT="0" marB="0"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706541538"/>
                  </a:ext>
                </a:extLst>
              </a:tr>
              <a:tr h="148379">
                <a:tc>
                  <a:txBody>
                    <a:bodyPr/>
                    <a:lstStyle/>
                    <a:p>
                      <a:pPr marL="36195" marR="36195" algn="ctr"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solidFill>
                            <a:srgbClr val="000000"/>
                          </a:solidFill>
                          <a:effectLst/>
                          <a:latin typeface="Arial Unicode MS"/>
                          <a:ea typeface="Arial Unicode MS"/>
                          <a:cs typeface="Arial Unicode MS"/>
                        </a:rPr>
                        <a:t>12</a:t>
                      </a:r>
                      <a:endParaRPr lang="ru-RU" sz="1050" dirty="0">
                        <a:solidFill>
                          <a:srgbClr val="000000"/>
                        </a:solidFill>
                        <a:effectLst/>
                        <a:latin typeface="Arial Unicode MS"/>
                        <a:ea typeface="Arial Unicode MS"/>
                        <a:cs typeface="Arial Unicode MS"/>
                      </a:endParaRPr>
                    </a:p>
                  </a:txBody>
                  <a:tcPr marL="42185" marR="42185" marT="0" marB="0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36195" marR="36195" algn="ctr">
                        <a:spcAft>
                          <a:spcPts val="0"/>
                        </a:spcAft>
                      </a:pPr>
                      <a:r>
                        <a:rPr lang="ru-RU" sz="1050" b="1" dirty="0" smtClean="0"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  <a:endParaRPr lang="ru-RU" sz="1050" b="1" dirty="0">
                        <a:solidFill>
                          <a:srgbClr val="0070C0"/>
                        </a:solidFill>
                        <a:effectLst/>
                        <a:latin typeface="Arial Unicode MS"/>
                        <a:ea typeface="Arial Unicode MS"/>
                        <a:cs typeface="Arial Unicode MS"/>
                      </a:endParaRPr>
                    </a:p>
                  </a:txBody>
                  <a:tcPr marL="42185" marR="42185" marT="0" marB="0"/>
                </a:tc>
                <a:tc>
                  <a:txBody>
                    <a:bodyPr/>
                    <a:lstStyle/>
                    <a:p>
                      <a:pPr marL="36195" marR="36195" algn="ctr">
                        <a:spcAft>
                          <a:spcPts val="0"/>
                        </a:spcAft>
                      </a:pPr>
                      <a:r>
                        <a:rPr lang="ru-RU" sz="1050" b="1" dirty="0" smtClean="0"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ru-RU" sz="1050" b="1" dirty="0">
                        <a:solidFill>
                          <a:srgbClr val="0070C0"/>
                        </a:solidFill>
                        <a:effectLst/>
                        <a:latin typeface="Arial Unicode MS"/>
                        <a:ea typeface="Arial Unicode MS"/>
                        <a:cs typeface="Arial Unicode MS"/>
                      </a:endParaRPr>
                    </a:p>
                  </a:txBody>
                  <a:tcPr marL="42185" marR="42185" marT="0" marB="0"/>
                </a:tc>
                <a:extLst>
                  <a:ext uri="{0D108BD9-81ED-4DB2-BD59-A6C34878D82A}">
                    <a16:rowId xmlns:a16="http://schemas.microsoft.com/office/drawing/2014/main" xmlns="" val="1276610693"/>
                  </a:ext>
                </a:extLst>
              </a:tr>
              <a:tr h="4154604">
                <a:tc>
                  <a:txBody>
                    <a:bodyPr/>
                    <a:lstStyle/>
                    <a:p>
                      <a:pPr marL="36195" marR="36195"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 </a:t>
                      </a:r>
                      <a:endParaRPr lang="ru-RU" sz="1050" dirty="0">
                        <a:solidFill>
                          <a:srgbClr val="000000"/>
                        </a:solidFill>
                        <a:effectLst/>
                        <a:latin typeface="Arial Unicode MS"/>
                        <a:ea typeface="Arial Unicode MS"/>
                        <a:cs typeface="Arial Unicode MS"/>
                      </a:endParaRPr>
                    </a:p>
                  </a:txBody>
                  <a:tcPr marL="42185" marR="42185" marT="0" marB="0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36195" marR="36195" algn="ctr">
                        <a:spcAft>
                          <a:spcPts val="0"/>
                        </a:spcAft>
                      </a:pPr>
                      <a:r>
                        <a:rPr lang="ru-RU" sz="1050" b="1" dirty="0">
                          <a:effectLst/>
                        </a:rPr>
                        <a:t> </a:t>
                      </a:r>
                      <a:endParaRPr lang="ru-RU" sz="1050" b="1" dirty="0">
                        <a:solidFill>
                          <a:srgbClr val="000000"/>
                        </a:solidFill>
                        <a:effectLst/>
                        <a:latin typeface="Arial Unicode MS"/>
                        <a:ea typeface="Arial Unicode MS"/>
                        <a:cs typeface="Arial Unicode MS"/>
                      </a:endParaRPr>
                    </a:p>
                  </a:txBody>
                  <a:tcPr marL="42185" marR="42185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50" b="1" dirty="0" smtClean="0">
                          <a:solidFill>
                            <a:srgbClr val="0070C0"/>
                          </a:solidFill>
                          <a:effectLst/>
                        </a:rPr>
                        <a:t>МКОУ </a:t>
                      </a:r>
                      <a:r>
                        <a:rPr lang="ru-RU" sz="1050" b="1" dirty="0">
                          <a:solidFill>
                            <a:srgbClr val="0070C0"/>
                          </a:solidFill>
                          <a:effectLst/>
                        </a:rPr>
                        <a:t>«</a:t>
                      </a:r>
                      <a:r>
                        <a:rPr lang="ru-RU" sz="1050" b="1" dirty="0" err="1">
                          <a:solidFill>
                            <a:srgbClr val="0070C0"/>
                          </a:solidFill>
                          <a:effectLst/>
                        </a:rPr>
                        <a:t>Купчегеньская</a:t>
                      </a:r>
                      <a:r>
                        <a:rPr lang="ru-RU" sz="1050" b="1" dirty="0">
                          <a:solidFill>
                            <a:srgbClr val="0070C0"/>
                          </a:solidFill>
                          <a:effectLst/>
                        </a:rPr>
                        <a:t> СОШ»</a:t>
                      </a:r>
                    </a:p>
                    <a:p>
                      <a:pPr algn="l"/>
                      <a:r>
                        <a:rPr lang="ru-RU" sz="1050" b="1" dirty="0">
                          <a:solidFill>
                            <a:srgbClr val="0070C0"/>
                          </a:solidFill>
                          <a:effectLst/>
                        </a:rPr>
                        <a:t>МКОУ «</a:t>
                      </a:r>
                      <a:r>
                        <a:rPr lang="ru-RU" sz="1050" b="1" dirty="0" err="1">
                          <a:solidFill>
                            <a:srgbClr val="0070C0"/>
                          </a:solidFill>
                          <a:effectLst/>
                        </a:rPr>
                        <a:t>Боочинская</a:t>
                      </a:r>
                      <a:r>
                        <a:rPr lang="ru-RU" sz="1050" b="1" dirty="0">
                          <a:solidFill>
                            <a:srgbClr val="0070C0"/>
                          </a:solidFill>
                          <a:effectLst/>
                        </a:rPr>
                        <a:t> СОШ</a:t>
                      </a:r>
                      <a:r>
                        <a:rPr lang="ru-RU" sz="1050" b="1" dirty="0" smtClean="0">
                          <a:solidFill>
                            <a:srgbClr val="0070C0"/>
                          </a:solidFill>
                          <a:effectLst/>
                        </a:rPr>
                        <a:t>»</a:t>
                      </a:r>
                      <a:endParaRPr lang="ru-RU" sz="1050" b="1" dirty="0">
                        <a:solidFill>
                          <a:srgbClr val="0070C0"/>
                        </a:solidFill>
                        <a:effectLst/>
                      </a:endParaRPr>
                    </a:p>
                  </a:txBody>
                  <a:tcPr marL="42185" marR="42185" marT="0" marB="0"/>
                </a:tc>
                <a:extLst>
                  <a:ext uri="{0D108BD9-81ED-4DB2-BD59-A6C34878D82A}">
                    <a16:rowId xmlns:a16="http://schemas.microsoft.com/office/drawing/2014/main" xmlns="" val="3031026073"/>
                  </a:ext>
                </a:extLst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914190" y="201390"/>
            <a:ext cx="91059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2B4897"/>
                </a:solidFill>
                <a:latin typeface="Times New Roman" panose="02020603050405020304" pitchFamily="18" charset="0"/>
              </a:rPr>
              <a:t>Календарные планы воспитательной работы </a:t>
            </a:r>
            <a:endParaRPr lang="ru-RU" b="1" dirty="0" smtClean="0">
              <a:solidFill>
                <a:srgbClr val="2B4897"/>
              </a:solidFill>
              <a:latin typeface="Times New Roman" panose="02020603050405020304" pitchFamily="18" charset="0"/>
            </a:endParaRPr>
          </a:p>
          <a:p>
            <a:pPr algn="ctr"/>
            <a:r>
              <a:rPr lang="ru-RU" b="1" dirty="0" smtClean="0">
                <a:solidFill>
                  <a:srgbClr val="2B4897"/>
                </a:solidFill>
                <a:latin typeface="Times New Roman" panose="02020603050405020304" pitchFamily="18" charset="0"/>
              </a:rPr>
              <a:t>на </a:t>
            </a:r>
            <a:r>
              <a:rPr lang="ru-RU" b="1" dirty="0">
                <a:solidFill>
                  <a:srgbClr val="2B4897"/>
                </a:solidFill>
                <a:latin typeface="Times New Roman" panose="02020603050405020304" pitchFamily="18" charset="0"/>
              </a:rPr>
              <a:t>каждый уровень образования</a:t>
            </a:r>
            <a:endParaRPr lang="ru-RU" b="1" dirty="0">
              <a:solidFill>
                <a:srgbClr val="2B489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539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000125" y="1122481"/>
            <a:ext cx="10258425" cy="2386439"/>
          </a:xfrm>
        </p:spPr>
        <p:txBody>
          <a:bodyPr lIns="90000" tIns="46800" rIns="90000" bIns="46800" anchor="b" anchorCtr="0">
            <a:noAutofit/>
          </a:bodyPr>
          <a:lstStyle/>
          <a:p>
            <a:pPr algn="ctr"/>
            <a:endParaRPr lang="ru-RU" b="1" dirty="0">
              <a:solidFill>
                <a:schemeClr val="accent5"/>
              </a:solidFill>
            </a:endParaRPr>
          </a:p>
        </p:txBody>
      </p:sp>
      <p:sp>
        <p:nvSpPr>
          <p:cNvPr id="4" name="Объект 12"/>
          <p:cNvSpPr txBox="1">
            <a:spLocks/>
          </p:cNvSpPr>
          <p:nvPr/>
        </p:nvSpPr>
        <p:spPr>
          <a:xfrm>
            <a:off x="1524416" y="3603600"/>
            <a:ext cx="9144000" cy="16560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ru-RU" sz="2800" b="1" dirty="0">
              <a:solidFill>
                <a:schemeClr val="accent5"/>
              </a:solidFill>
              <a:latin typeface="+mn-lt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/>
          <a:srcRect l="30840" t="15422" r="2990" b="17394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833813" y="0"/>
            <a:ext cx="76581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b="1" dirty="0" smtClean="0">
              <a:solidFill>
                <a:srgbClr val="2B4897"/>
              </a:solidFill>
              <a:ea typeface="Calibri" panose="020F0502020204030204" pitchFamily="34" charset="0"/>
            </a:endParaRPr>
          </a:p>
          <a:p>
            <a:pPr algn="ctr"/>
            <a:endParaRPr lang="ru-RU" b="1" dirty="0">
              <a:solidFill>
                <a:srgbClr val="2B4897"/>
              </a:solidFill>
              <a:ea typeface="Calibri" panose="020F0502020204030204" pitchFamily="34" charset="0"/>
            </a:endParaRPr>
          </a:p>
          <a:p>
            <a:pPr algn="ctr"/>
            <a:r>
              <a:rPr lang="ru-RU" sz="2000" b="1" dirty="0" smtClean="0">
                <a:solidFill>
                  <a:srgbClr val="2B4897"/>
                </a:solidFill>
                <a:ea typeface="Calibri" panose="020F0502020204030204" pitchFamily="34" charset="0"/>
              </a:rPr>
              <a:t>Наличие </a:t>
            </a:r>
            <a:r>
              <a:rPr lang="ru-RU" sz="2000" b="1" dirty="0">
                <a:solidFill>
                  <a:srgbClr val="2B4897"/>
                </a:solidFill>
                <a:ea typeface="Calibri" panose="020F0502020204030204" pitchFamily="34" charset="0"/>
              </a:rPr>
              <a:t>вариативных модулей, по выбору школ </a:t>
            </a:r>
          </a:p>
          <a:p>
            <a:pPr algn="ctr"/>
            <a:r>
              <a:rPr lang="ru-RU" sz="2000" b="1" dirty="0">
                <a:solidFill>
                  <a:srgbClr val="2B4897"/>
                </a:solidFill>
                <a:ea typeface="Calibri" panose="020F0502020204030204" pitchFamily="34" charset="0"/>
              </a:rPr>
              <a:t>(добровольчество, музей, театр, спортивный клуб</a:t>
            </a:r>
            <a:r>
              <a:rPr lang="ru-RU" sz="2000" b="1" dirty="0" smtClean="0">
                <a:solidFill>
                  <a:srgbClr val="2B4897"/>
                </a:solidFill>
                <a:ea typeface="Calibri" panose="020F0502020204030204" pitchFamily="34" charset="0"/>
              </a:rPr>
              <a:t>,</a:t>
            </a:r>
          </a:p>
          <a:p>
            <a:pPr algn="ctr"/>
            <a:r>
              <a:rPr lang="ru-RU" sz="2000" b="1" dirty="0" smtClean="0">
                <a:solidFill>
                  <a:srgbClr val="2B4897"/>
                </a:solidFill>
                <a:ea typeface="Calibri" panose="020F0502020204030204" pitchFamily="34" charset="0"/>
              </a:rPr>
              <a:t> </a:t>
            </a:r>
            <a:r>
              <a:rPr lang="ru-RU" sz="2000" b="1" dirty="0">
                <a:solidFill>
                  <a:srgbClr val="2B4897"/>
                </a:solidFill>
                <a:ea typeface="Calibri" panose="020F0502020204030204" pitchFamily="34" charset="0"/>
              </a:rPr>
              <a:t>медиа, Алтай – наш общий дом, др.)</a:t>
            </a:r>
            <a:endParaRPr lang="ru-RU" sz="2000" b="1" dirty="0">
              <a:solidFill>
                <a:srgbClr val="2B4897"/>
              </a:solidFill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0413762"/>
              </p:ext>
            </p:extLst>
          </p:nvPr>
        </p:nvGraphicFramePr>
        <p:xfrm>
          <a:off x="1638299" y="1790300"/>
          <a:ext cx="8915401" cy="34703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104308">
                  <a:extLst>
                    <a:ext uri="{9D8B030D-6E8A-4147-A177-3AD203B41FA5}">
                      <a16:colId xmlns:a16="http://schemas.microsoft.com/office/drawing/2014/main" xmlns="" val="3711812927"/>
                    </a:ext>
                  </a:extLst>
                </a:gridCol>
                <a:gridCol w="2239092">
                  <a:extLst>
                    <a:ext uri="{9D8B030D-6E8A-4147-A177-3AD203B41FA5}">
                      <a16:colId xmlns:a16="http://schemas.microsoft.com/office/drawing/2014/main" xmlns="" val="2938069195"/>
                    </a:ext>
                  </a:extLst>
                </a:gridCol>
                <a:gridCol w="4572001">
                  <a:extLst>
                    <a:ext uri="{9D8B030D-6E8A-4147-A177-3AD203B41FA5}">
                      <a16:colId xmlns:a16="http://schemas.microsoft.com/office/drawing/2014/main" xmlns="" val="3314403261"/>
                    </a:ext>
                  </a:extLst>
                </a:gridCol>
              </a:tblGrid>
              <a:tr h="1465269">
                <a:tc>
                  <a:txBody>
                    <a:bodyPr/>
                    <a:lstStyle/>
                    <a:p>
                      <a:pPr marL="36195" marR="36195"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Всего школ</a:t>
                      </a:r>
                      <a:endParaRPr lang="ru-RU" sz="1800" dirty="0">
                        <a:solidFill>
                          <a:srgbClr val="000000"/>
                        </a:solidFill>
                        <a:effectLst/>
                        <a:latin typeface="Arial Unicode MS"/>
                        <a:ea typeface="Arial Unicode MS"/>
                        <a:cs typeface="Arial Unicode MS"/>
                      </a:endParaRPr>
                    </a:p>
                  </a:txBody>
                  <a:tcPr marL="32927" marR="32927" marT="0" marB="0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36195" marR="36195"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Кол-во школ, </a:t>
                      </a:r>
                      <a:endParaRPr lang="ru-RU" sz="1800" dirty="0" smtClean="0">
                        <a:effectLst/>
                      </a:endParaRPr>
                    </a:p>
                    <a:p>
                      <a:pPr marL="36195" marR="36195"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</a:rPr>
                        <a:t>у </a:t>
                      </a:r>
                      <a:r>
                        <a:rPr lang="ru-RU" sz="1800" dirty="0">
                          <a:effectLst/>
                        </a:rPr>
                        <a:t>которых указаны вариативные модули</a:t>
                      </a:r>
                      <a:endParaRPr lang="ru-RU" sz="1800" dirty="0">
                        <a:solidFill>
                          <a:srgbClr val="000000"/>
                        </a:solidFill>
                        <a:effectLst/>
                        <a:latin typeface="Arial Unicode MS"/>
                        <a:ea typeface="Arial Unicode MS"/>
                        <a:cs typeface="Arial Unicode MS"/>
                      </a:endParaRPr>
                    </a:p>
                  </a:txBody>
                  <a:tcPr marL="32927" marR="32927" marT="0" marB="0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36195" marR="36195"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Кол-во и наименования школ, </a:t>
                      </a:r>
                    </a:p>
                    <a:p>
                      <a:pPr marL="36195" marR="36195"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у которых отсутствуют вариативные модули</a:t>
                      </a:r>
                      <a:endParaRPr lang="ru-RU" sz="1800" dirty="0">
                        <a:solidFill>
                          <a:srgbClr val="000000"/>
                        </a:solidFill>
                        <a:effectLst/>
                        <a:latin typeface="Arial Unicode MS"/>
                        <a:ea typeface="Arial Unicode MS"/>
                        <a:cs typeface="Arial Unicode MS"/>
                      </a:endParaRPr>
                    </a:p>
                  </a:txBody>
                  <a:tcPr marL="32927" marR="32927" marT="0" marB="0"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87435098"/>
                  </a:ext>
                </a:extLst>
              </a:tr>
              <a:tr h="103538">
                <a:tc rowSpan="2">
                  <a:txBody>
                    <a:bodyPr/>
                    <a:lstStyle/>
                    <a:p>
                      <a:pPr marL="36195" marR="36195"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</a:rPr>
                        <a:t>12</a:t>
                      </a:r>
                      <a:endParaRPr lang="ru-RU" sz="1800" dirty="0">
                        <a:solidFill>
                          <a:srgbClr val="000000"/>
                        </a:solidFill>
                        <a:effectLst/>
                        <a:latin typeface="Arial Unicode MS"/>
                        <a:ea typeface="Arial Unicode MS"/>
                        <a:cs typeface="Arial Unicode MS"/>
                      </a:endParaRPr>
                    </a:p>
                  </a:txBody>
                  <a:tcPr marL="32927" marR="32927" marT="0" marB="0">
                    <a:solidFill>
                      <a:srgbClr val="0070C0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36195" marR="36195" algn="ctr"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0070C0"/>
                          </a:solidFill>
                          <a:effectLst/>
                        </a:rPr>
                        <a:t>10</a:t>
                      </a:r>
                      <a:endParaRPr lang="ru-RU" sz="1800" b="1" dirty="0">
                        <a:solidFill>
                          <a:srgbClr val="0070C0"/>
                        </a:solidFill>
                        <a:effectLst/>
                        <a:latin typeface="Arial Unicode MS"/>
                        <a:ea typeface="Arial Unicode MS"/>
                        <a:cs typeface="Arial Unicode MS"/>
                      </a:endParaRPr>
                    </a:p>
                  </a:txBody>
                  <a:tcPr marL="32927" marR="32927" marT="0" marB="0"/>
                </a:tc>
                <a:tc>
                  <a:txBody>
                    <a:bodyPr/>
                    <a:lstStyle/>
                    <a:p>
                      <a:pPr marL="36195" marR="36195" algn="ctr"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0070C0"/>
                          </a:solidFill>
                          <a:effectLst/>
                          <a:latin typeface="Arial Unicode MS"/>
                          <a:ea typeface="Arial Unicode MS"/>
                          <a:cs typeface="Arial Unicode MS"/>
                        </a:rPr>
                        <a:t>2</a:t>
                      </a:r>
                      <a:endParaRPr lang="ru-RU" sz="1800" b="1" dirty="0">
                        <a:solidFill>
                          <a:srgbClr val="0070C0"/>
                        </a:solidFill>
                        <a:effectLst/>
                        <a:latin typeface="Arial Unicode MS"/>
                        <a:ea typeface="Arial Unicode MS"/>
                        <a:cs typeface="Arial Unicode MS"/>
                      </a:endParaRPr>
                    </a:p>
                  </a:txBody>
                  <a:tcPr marL="32927" marR="32927" marT="0" marB="0"/>
                </a:tc>
                <a:extLst>
                  <a:ext uri="{0D108BD9-81ED-4DB2-BD59-A6C34878D82A}">
                    <a16:rowId xmlns:a16="http://schemas.microsoft.com/office/drawing/2014/main" xmlns="" val="3609767395"/>
                  </a:ext>
                </a:extLst>
              </a:tr>
              <a:tr h="173077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b="1" dirty="0">
                          <a:solidFill>
                            <a:srgbClr val="0070C0"/>
                          </a:solidFill>
                          <a:effectLst/>
                        </a:rPr>
                        <a:t>МКОУ «Нижне-</a:t>
                      </a:r>
                      <a:r>
                        <a:rPr lang="ru-RU" sz="1600" b="1" dirty="0" err="1">
                          <a:solidFill>
                            <a:srgbClr val="0070C0"/>
                          </a:solidFill>
                          <a:effectLst/>
                        </a:rPr>
                        <a:t>Талдинская</a:t>
                      </a:r>
                      <a:r>
                        <a:rPr lang="ru-RU" sz="1600" b="1" dirty="0">
                          <a:solidFill>
                            <a:srgbClr val="0070C0"/>
                          </a:solidFill>
                          <a:effectLst/>
                        </a:rPr>
                        <a:t> СОШ»</a:t>
                      </a:r>
                    </a:p>
                    <a:p>
                      <a:pPr algn="l"/>
                      <a:r>
                        <a:rPr lang="ru-RU" sz="1600" b="1" dirty="0">
                          <a:solidFill>
                            <a:srgbClr val="0070C0"/>
                          </a:solidFill>
                          <a:effectLst/>
                        </a:rPr>
                        <a:t>МКОУ «</a:t>
                      </a:r>
                      <a:r>
                        <a:rPr lang="ru-RU" sz="1600" b="1" dirty="0" err="1">
                          <a:solidFill>
                            <a:srgbClr val="0070C0"/>
                          </a:solidFill>
                          <a:effectLst/>
                        </a:rPr>
                        <a:t>Ининская</a:t>
                      </a:r>
                      <a:r>
                        <a:rPr lang="ru-RU" sz="1600" b="1" dirty="0">
                          <a:solidFill>
                            <a:srgbClr val="0070C0"/>
                          </a:solidFill>
                          <a:effectLst/>
                        </a:rPr>
                        <a:t> </a:t>
                      </a:r>
                      <a:r>
                        <a:rPr lang="ru-RU" sz="1600" b="1" dirty="0" smtClean="0">
                          <a:solidFill>
                            <a:srgbClr val="0070C0"/>
                          </a:solidFill>
                          <a:effectLst/>
                        </a:rPr>
                        <a:t>СОШ»</a:t>
                      </a:r>
                    </a:p>
                    <a:p>
                      <a:pPr marL="36195" marR="36195"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70C0"/>
                          </a:solidFill>
                          <a:effectLst/>
                        </a:rPr>
                        <a:t> </a:t>
                      </a:r>
                      <a:endParaRPr lang="ru-RU" sz="1600" b="1" dirty="0">
                        <a:solidFill>
                          <a:srgbClr val="0070C0"/>
                        </a:solidFill>
                        <a:effectLst/>
                        <a:latin typeface="Arial Unicode MS"/>
                        <a:ea typeface="Arial Unicode MS"/>
                        <a:cs typeface="Arial Unicode MS"/>
                      </a:endParaRPr>
                    </a:p>
                  </a:txBody>
                  <a:tcPr marL="32927" marR="32927" marT="0" marB="0"/>
                </a:tc>
                <a:extLst>
                  <a:ext uri="{0D108BD9-81ED-4DB2-BD59-A6C34878D82A}">
                    <a16:rowId xmlns:a16="http://schemas.microsoft.com/office/drawing/2014/main" xmlns="" val="8459033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3675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000125" y="1122481"/>
            <a:ext cx="10258425" cy="2386439"/>
          </a:xfrm>
        </p:spPr>
        <p:txBody>
          <a:bodyPr lIns="90000" tIns="46800" rIns="90000" bIns="46800" anchor="b" anchorCtr="0">
            <a:noAutofit/>
          </a:bodyPr>
          <a:lstStyle/>
          <a:p>
            <a:pPr algn="ctr"/>
            <a:endParaRPr lang="ru-RU" b="1" dirty="0">
              <a:solidFill>
                <a:schemeClr val="accent5"/>
              </a:solidFill>
            </a:endParaRPr>
          </a:p>
        </p:txBody>
      </p:sp>
      <p:sp>
        <p:nvSpPr>
          <p:cNvPr id="4" name="Объект 12"/>
          <p:cNvSpPr txBox="1">
            <a:spLocks/>
          </p:cNvSpPr>
          <p:nvPr/>
        </p:nvSpPr>
        <p:spPr>
          <a:xfrm>
            <a:off x="1524416" y="3603600"/>
            <a:ext cx="9144000" cy="16560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ru-RU" sz="2800" b="1" dirty="0">
              <a:solidFill>
                <a:schemeClr val="accent5"/>
              </a:solidFill>
              <a:latin typeface="+mn-lt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/>
          <a:srcRect l="30840" t="15422" r="2990" b="17394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647824" y="224136"/>
            <a:ext cx="778192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2B489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Наличие в модуле «Профилактика и безопасность»</a:t>
            </a:r>
          </a:p>
          <a:p>
            <a:pPr algn="ctr"/>
            <a:r>
              <a:rPr lang="ru-RU" b="1" dirty="0">
                <a:solidFill>
                  <a:srgbClr val="2B489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мероприятий по профилактике травли, суицида, терроризма, </a:t>
            </a:r>
          </a:p>
          <a:p>
            <a:pPr algn="ctr"/>
            <a:r>
              <a:rPr lang="ru-RU" b="1" dirty="0">
                <a:solidFill>
                  <a:srgbClr val="2B489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экстремизма, </a:t>
            </a:r>
            <a:r>
              <a:rPr lang="ru-RU" b="1" dirty="0" err="1">
                <a:solidFill>
                  <a:srgbClr val="2B489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кибербезопасности</a:t>
            </a:r>
            <a:r>
              <a:rPr lang="ru-RU" b="1" dirty="0">
                <a:solidFill>
                  <a:srgbClr val="2B489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финансовой грамотности</a:t>
            </a:r>
          </a:p>
        </p:txBody>
      </p:sp>
      <p:pic>
        <p:nvPicPr>
          <p:cNvPr id="6" name="Рисунок 5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78" t="10851" r="29291" b="7246"/>
          <a:stretch/>
        </p:blipFill>
        <p:spPr bwMode="auto">
          <a:xfrm>
            <a:off x="685800" y="1371601"/>
            <a:ext cx="3810781" cy="4937804"/>
          </a:xfrm>
          <a:prstGeom prst="rect">
            <a:avLst/>
          </a:prstGeom>
          <a:ln w="19050">
            <a:solidFill>
              <a:srgbClr val="0070C0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7165939" y="1481414"/>
            <a:ext cx="4264269" cy="48705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lnSpc>
                <a:spcPct val="115000"/>
              </a:lnSpc>
              <a:spcAft>
                <a:spcPts val="995"/>
              </a:spcAft>
            </a:pPr>
            <a:r>
              <a:rPr lang="ru-RU" b="1" dirty="0" smtClean="0">
                <a:solidFill>
                  <a:srgbClr val="2B4897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«Воспитательный </a:t>
            </a:r>
            <a:r>
              <a:rPr lang="ru-RU" b="1" dirty="0">
                <a:solidFill>
                  <a:srgbClr val="2B4897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потенциал образовательной организации в части реализации профилактической деятельности имеет сквозную линию и задействован при реализации различных модулей рабочей программы воспитания, например, таких как </a:t>
            </a:r>
            <a:r>
              <a:rPr lang="ru-RU" b="1" dirty="0" smtClean="0">
                <a:solidFill>
                  <a:srgbClr val="2B4897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«урочная деятельность», «классное руководство», «основные </a:t>
            </a:r>
            <a:r>
              <a:rPr lang="ru-RU" b="1" dirty="0">
                <a:solidFill>
                  <a:srgbClr val="2B4897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школьные </a:t>
            </a:r>
            <a:r>
              <a:rPr lang="ru-RU" b="1" dirty="0" smtClean="0">
                <a:solidFill>
                  <a:srgbClr val="2B4897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дела», «воспитательные мероприятия», «взаимодействие </a:t>
            </a:r>
            <a:r>
              <a:rPr lang="ru-RU" b="1" dirty="0">
                <a:solidFill>
                  <a:srgbClr val="2B4897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 родителями (законными представителями</a:t>
            </a:r>
            <a:r>
              <a:rPr lang="ru-RU" b="1" dirty="0" smtClean="0">
                <a:solidFill>
                  <a:srgbClr val="2B4897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)», </a:t>
            </a:r>
            <a:r>
              <a:rPr lang="ru-RU" b="1" dirty="0">
                <a:solidFill>
                  <a:srgbClr val="2B4897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иных, с ключевым акцентом на модуль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«профилактика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безопасность»</a:t>
            </a:r>
            <a:r>
              <a:rPr lang="ru-RU" b="1" dirty="0" smtClean="0">
                <a:solidFill>
                  <a:srgbClr val="2B4897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200" dirty="0">
              <a:solidFill>
                <a:srgbClr val="2B4897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 descr="C:\Users\Happy PC\Downloads\qr.pn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7363" y="2835984"/>
            <a:ext cx="1520388" cy="1571281"/>
          </a:xfrm>
          <a:prstGeom prst="rect">
            <a:avLst/>
          </a:prstGeom>
          <a:noFill/>
          <a:ln w="19050">
            <a:solidFill>
              <a:srgbClr val="0070C0"/>
            </a:solidFill>
          </a:ln>
        </p:spPr>
      </p:pic>
    </p:spTree>
    <p:extLst>
      <p:ext uri="{BB962C8B-B14F-4D97-AF65-F5344CB8AC3E}">
        <p14:creationId xmlns:p14="http://schemas.microsoft.com/office/powerpoint/2010/main" val="1398786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000125" y="1122481"/>
            <a:ext cx="10258425" cy="2386439"/>
          </a:xfrm>
        </p:spPr>
        <p:txBody>
          <a:bodyPr lIns="90000" tIns="46800" rIns="90000" bIns="46800" anchor="b" anchorCtr="0">
            <a:noAutofit/>
          </a:bodyPr>
          <a:lstStyle/>
          <a:p>
            <a:pPr algn="ctr"/>
            <a:endParaRPr lang="ru-RU" b="1" dirty="0">
              <a:solidFill>
                <a:schemeClr val="accent5"/>
              </a:solidFill>
            </a:endParaRPr>
          </a:p>
        </p:txBody>
      </p:sp>
      <p:sp>
        <p:nvSpPr>
          <p:cNvPr id="4" name="Объект 12"/>
          <p:cNvSpPr txBox="1">
            <a:spLocks/>
          </p:cNvSpPr>
          <p:nvPr/>
        </p:nvSpPr>
        <p:spPr>
          <a:xfrm>
            <a:off x="1524416" y="3603600"/>
            <a:ext cx="9144000" cy="16560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ru-RU" sz="2800" b="1" dirty="0">
              <a:solidFill>
                <a:schemeClr val="accent5"/>
              </a:solidFill>
              <a:latin typeface="+mn-lt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/>
          <a:srcRect l="30840" t="15422" r="2990" b="17394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7201324"/>
              </p:ext>
            </p:extLst>
          </p:nvPr>
        </p:nvGraphicFramePr>
        <p:xfrm>
          <a:off x="2015939" y="280847"/>
          <a:ext cx="6916304" cy="598519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82737">
                  <a:extLst>
                    <a:ext uri="{9D8B030D-6E8A-4147-A177-3AD203B41FA5}">
                      <a16:colId xmlns:a16="http://schemas.microsoft.com/office/drawing/2014/main" xmlns="" val="1517608538"/>
                    </a:ext>
                  </a:extLst>
                </a:gridCol>
                <a:gridCol w="1949334">
                  <a:extLst>
                    <a:ext uri="{9D8B030D-6E8A-4147-A177-3AD203B41FA5}">
                      <a16:colId xmlns:a16="http://schemas.microsoft.com/office/drawing/2014/main" xmlns="" val="3210942302"/>
                    </a:ext>
                  </a:extLst>
                </a:gridCol>
                <a:gridCol w="4084233">
                  <a:extLst>
                    <a:ext uri="{9D8B030D-6E8A-4147-A177-3AD203B41FA5}">
                      <a16:colId xmlns:a16="http://schemas.microsoft.com/office/drawing/2014/main" xmlns="" val="2014619323"/>
                    </a:ext>
                  </a:extLst>
                </a:gridCol>
              </a:tblGrid>
              <a:tr h="894527">
                <a:tc>
                  <a:txBody>
                    <a:bodyPr/>
                    <a:lstStyle/>
                    <a:p>
                      <a:pPr marL="36195" marR="36195"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</a:rPr>
                        <a:t>Всего школ</a:t>
                      </a:r>
                      <a:endParaRPr lang="ru-RU" sz="1100" b="1" dirty="0">
                        <a:solidFill>
                          <a:srgbClr val="000000"/>
                        </a:solidFill>
                        <a:effectLst/>
                        <a:latin typeface="Arial Unicode MS"/>
                        <a:ea typeface="Arial Unicode MS"/>
                        <a:cs typeface="Arial Unicode MS"/>
                      </a:endParaRPr>
                    </a:p>
                  </a:txBody>
                  <a:tcPr marL="15257" marR="15257" marT="0" marB="0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36195" marR="36195"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</a:rPr>
                        <a:t>Кол-во школ,</a:t>
                      </a:r>
                    </a:p>
                    <a:p>
                      <a:pPr marL="36195" marR="36195"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</a:rPr>
                        <a:t> у которых указаны мероприятия в модуле «Профилактика и безопасность»</a:t>
                      </a:r>
                      <a:endParaRPr lang="ru-RU" sz="1100" b="1" dirty="0">
                        <a:solidFill>
                          <a:srgbClr val="000000"/>
                        </a:solidFill>
                        <a:effectLst/>
                        <a:latin typeface="Arial Unicode MS"/>
                        <a:ea typeface="Arial Unicode MS"/>
                        <a:cs typeface="Arial Unicode MS"/>
                      </a:endParaRPr>
                    </a:p>
                  </a:txBody>
                  <a:tcPr marL="15257" marR="15257" marT="0" marB="0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36195" marR="36195"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</a:rPr>
                        <a:t>Кол-во и наименования школ, </a:t>
                      </a:r>
                      <a:endParaRPr lang="ru-RU" sz="1100" b="1" dirty="0" smtClean="0">
                        <a:effectLst/>
                      </a:endParaRPr>
                    </a:p>
                    <a:p>
                      <a:pPr marL="36195" marR="36195" algn="ctr"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</a:rPr>
                        <a:t>у </a:t>
                      </a:r>
                      <a:r>
                        <a:rPr lang="ru-RU" sz="1100" b="1" dirty="0">
                          <a:effectLst/>
                        </a:rPr>
                        <a:t>которых отсутствуют мероприятия</a:t>
                      </a:r>
                    </a:p>
                    <a:p>
                      <a:pPr marL="36195" marR="36195"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</a:rPr>
                        <a:t> в модуле «Профилактика и безопасность»</a:t>
                      </a:r>
                      <a:endParaRPr lang="ru-RU" sz="1100" b="1" dirty="0">
                        <a:solidFill>
                          <a:srgbClr val="000000"/>
                        </a:solidFill>
                        <a:effectLst/>
                        <a:latin typeface="Arial Unicode MS"/>
                        <a:ea typeface="Arial Unicode MS"/>
                        <a:cs typeface="Arial Unicode MS"/>
                      </a:endParaRPr>
                    </a:p>
                  </a:txBody>
                  <a:tcPr marL="15257" marR="15257" marT="0" marB="0"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092636428"/>
                  </a:ext>
                </a:extLst>
              </a:tr>
              <a:tr h="260226">
                <a:tc rowSpan="2">
                  <a:txBody>
                    <a:bodyPr/>
                    <a:lstStyle/>
                    <a:p>
                      <a:pPr marL="36195" marR="36195" algn="ct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effectLst/>
                        </a:rPr>
                        <a:t>12</a:t>
                      </a:r>
                      <a:endParaRPr lang="ru-RU" sz="1600" b="1" dirty="0">
                        <a:solidFill>
                          <a:srgbClr val="000000"/>
                        </a:solidFill>
                        <a:effectLst/>
                        <a:latin typeface="Arial Unicode MS"/>
                        <a:ea typeface="Arial Unicode MS"/>
                        <a:cs typeface="Arial Unicode MS"/>
                      </a:endParaRPr>
                    </a:p>
                  </a:txBody>
                  <a:tcPr marL="15257" marR="15257" marT="0" marB="0">
                    <a:solidFill>
                      <a:srgbClr val="0070C0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36195" marR="36195" algn="ct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  <a:endParaRPr lang="ru-RU" sz="1600" b="1" dirty="0">
                        <a:solidFill>
                          <a:srgbClr val="0070C0"/>
                        </a:solidFill>
                        <a:effectLst/>
                        <a:latin typeface="Arial Unicode MS"/>
                        <a:ea typeface="Arial Unicode MS"/>
                        <a:cs typeface="Arial Unicode MS"/>
                      </a:endParaRPr>
                    </a:p>
                  </a:txBody>
                  <a:tcPr marL="15257" marR="15257" marT="0" marB="0"/>
                </a:tc>
                <a:tc>
                  <a:txBody>
                    <a:bodyPr/>
                    <a:lstStyle/>
                    <a:p>
                      <a:pPr marL="36195" marR="36195"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endParaRPr lang="ru-RU" sz="1200" b="1" dirty="0">
                        <a:solidFill>
                          <a:srgbClr val="0070C0"/>
                        </a:solidFill>
                        <a:effectLst/>
                        <a:latin typeface="Arial Unicode MS"/>
                        <a:ea typeface="Arial Unicode MS"/>
                        <a:cs typeface="Arial Unicode MS"/>
                      </a:endParaRPr>
                    </a:p>
                  </a:txBody>
                  <a:tcPr marL="15257" marR="15257" marT="0" marB="0"/>
                </a:tc>
                <a:extLst>
                  <a:ext uri="{0D108BD9-81ED-4DB2-BD59-A6C34878D82A}">
                    <a16:rowId xmlns:a16="http://schemas.microsoft.com/office/drawing/2014/main" xmlns="" val="1533630040"/>
                  </a:ext>
                </a:extLst>
              </a:tr>
              <a:tr h="483044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b="1" dirty="0" smtClean="0">
                          <a:solidFill>
                            <a:srgbClr val="0070C0"/>
                          </a:solidFill>
                          <a:effectLst/>
                        </a:rPr>
                        <a:t>МКОУ </a:t>
                      </a:r>
                      <a:r>
                        <a:rPr lang="ru-RU" sz="1200" b="1" dirty="0">
                          <a:solidFill>
                            <a:srgbClr val="0070C0"/>
                          </a:solidFill>
                          <a:effectLst/>
                        </a:rPr>
                        <a:t>«</a:t>
                      </a:r>
                      <a:r>
                        <a:rPr lang="ru-RU" sz="1200" b="1" dirty="0" err="1">
                          <a:solidFill>
                            <a:srgbClr val="0070C0"/>
                          </a:solidFill>
                          <a:effectLst/>
                        </a:rPr>
                        <a:t>Шашикманская</a:t>
                      </a:r>
                      <a:r>
                        <a:rPr lang="ru-RU" sz="1200" b="1" dirty="0">
                          <a:solidFill>
                            <a:srgbClr val="0070C0"/>
                          </a:solidFill>
                          <a:effectLst/>
                        </a:rPr>
                        <a:t> СОШ» </a:t>
                      </a:r>
                    </a:p>
                    <a:p>
                      <a:pPr algn="l"/>
                      <a:r>
                        <a:rPr lang="ru-RU" sz="1200" b="1" dirty="0">
                          <a:solidFill>
                            <a:srgbClr val="0070C0"/>
                          </a:solidFill>
                          <a:effectLst/>
                        </a:rPr>
                        <a:t>МКОУ «</a:t>
                      </a:r>
                      <a:r>
                        <a:rPr lang="ru-RU" sz="1200" b="1" dirty="0" err="1">
                          <a:solidFill>
                            <a:srgbClr val="0070C0"/>
                          </a:solidFill>
                          <a:effectLst/>
                        </a:rPr>
                        <a:t>Купчегеньская</a:t>
                      </a:r>
                      <a:r>
                        <a:rPr lang="ru-RU" sz="1200" b="1" dirty="0">
                          <a:solidFill>
                            <a:srgbClr val="0070C0"/>
                          </a:solidFill>
                          <a:effectLst/>
                        </a:rPr>
                        <a:t> </a:t>
                      </a:r>
                      <a:r>
                        <a:rPr lang="ru-RU" sz="1200" b="1" dirty="0" smtClean="0">
                          <a:solidFill>
                            <a:srgbClr val="0070C0"/>
                          </a:solidFill>
                          <a:effectLst/>
                        </a:rPr>
                        <a:t>СОШ им </a:t>
                      </a:r>
                      <a:r>
                        <a:rPr lang="ru-RU" sz="1200" b="1" dirty="0" err="1" smtClean="0">
                          <a:solidFill>
                            <a:srgbClr val="0070C0"/>
                          </a:solidFill>
                          <a:effectLst/>
                        </a:rPr>
                        <a:t>Д.И.Табаева</a:t>
                      </a:r>
                      <a:r>
                        <a:rPr lang="ru-RU" sz="1200" b="1" dirty="0" smtClean="0">
                          <a:solidFill>
                            <a:srgbClr val="0070C0"/>
                          </a:solidFill>
                          <a:effectLst/>
                        </a:rPr>
                        <a:t>» </a:t>
                      </a:r>
                      <a:endParaRPr lang="ru-RU" sz="1200" b="1" dirty="0">
                        <a:solidFill>
                          <a:srgbClr val="0070C0"/>
                        </a:solidFill>
                        <a:effectLst/>
                      </a:endParaRPr>
                    </a:p>
                    <a:p>
                      <a:pPr algn="l"/>
                      <a:r>
                        <a:rPr lang="ru-RU" sz="1200" b="1" dirty="0">
                          <a:solidFill>
                            <a:srgbClr val="0070C0"/>
                          </a:solidFill>
                          <a:effectLst/>
                        </a:rPr>
                        <a:t>МКОУ «</a:t>
                      </a:r>
                      <a:r>
                        <a:rPr lang="ru-RU" sz="1200" b="1" dirty="0" err="1">
                          <a:solidFill>
                            <a:srgbClr val="0070C0"/>
                          </a:solidFill>
                          <a:effectLst/>
                        </a:rPr>
                        <a:t>Боочинская</a:t>
                      </a:r>
                      <a:r>
                        <a:rPr lang="ru-RU" sz="1200" b="1" dirty="0">
                          <a:solidFill>
                            <a:srgbClr val="0070C0"/>
                          </a:solidFill>
                          <a:effectLst/>
                        </a:rPr>
                        <a:t> СОШ» </a:t>
                      </a:r>
                    </a:p>
                  </a:txBody>
                  <a:tcPr marL="15257" marR="15257" marT="0" marB="0"/>
                </a:tc>
                <a:extLst>
                  <a:ext uri="{0D108BD9-81ED-4DB2-BD59-A6C34878D82A}">
                    <a16:rowId xmlns:a16="http://schemas.microsoft.com/office/drawing/2014/main" xmlns="" val="32113549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35226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000125" y="1122481"/>
            <a:ext cx="10258425" cy="2386439"/>
          </a:xfrm>
        </p:spPr>
        <p:txBody>
          <a:bodyPr lIns="90000" tIns="46800" rIns="90000" bIns="46800" anchor="b" anchorCtr="0">
            <a:noAutofit/>
          </a:bodyPr>
          <a:lstStyle/>
          <a:p>
            <a:pPr algn="ctr"/>
            <a:endParaRPr lang="ru-RU" b="1" dirty="0">
              <a:solidFill>
                <a:schemeClr val="accent5"/>
              </a:solidFill>
            </a:endParaRPr>
          </a:p>
        </p:txBody>
      </p:sp>
      <p:sp>
        <p:nvSpPr>
          <p:cNvPr id="4" name="Объект 12"/>
          <p:cNvSpPr txBox="1">
            <a:spLocks/>
          </p:cNvSpPr>
          <p:nvPr/>
        </p:nvSpPr>
        <p:spPr>
          <a:xfrm>
            <a:off x="1524416" y="3603600"/>
            <a:ext cx="9144000" cy="16560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ru-RU" sz="2800" b="1" dirty="0">
              <a:solidFill>
                <a:schemeClr val="accent5"/>
              </a:solidFill>
              <a:latin typeface="+mn-lt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/>
          <a:srcRect l="30840" t="15422" r="2990" b="17394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597793" y="291484"/>
            <a:ext cx="794084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rgbClr val="2B4897"/>
                </a:solidFill>
                <a:ea typeface="Calibri" panose="020F0502020204030204" pitchFamily="34" charset="0"/>
              </a:rPr>
              <a:t>Лучшие Рабочие программы воспитания и Календарные планы  воспитательной работы общеобразовательных </a:t>
            </a:r>
            <a:r>
              <a:rPr lang="ru-RU" sz="1600" b="1" dirty="0" smtClean="0">
                <a:solidFill>
                  <a:srgbClr val="2B4897"/>
                </a:solidFill>
                <a:ea typeface="Calibri" panose="020F0502020204030204" pitchFamily="34" charset="0"/>
              </a:rPr>
              <a:t>организаций </a:t>
            </a:r>
            <a:r>
              <a:rPr lang="ru-RU" sz="1600" b="1" dirty="0" err="1" smtClean="0">
                <a:solidFill>
                  <a:srgbClr val="2B4897"/>
                </a:solidFill>
                <a:ea typeface="Calibri" panose="020F0502020204030204" pitchFamily="34" charset="0"/>
              </a:rPr>
              <a:t>Онгудайского</a:t>
            </a:r>
            <a:r>
              <a:rPr lang="ru-RU" sz="1600" b="1" dirty="0" smtClean="0">
                <a:solidFill>
                  <a:srgbClr val="2B4897"/>
                </a:solidFill>
                <a:ea typeface="Calibri" panose="020F0502020204030204" pitchFamily="34" charset="0"/>
              </a:rPr>
              <a:t> района</a:t>
            </a: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1364458"/>
              </p:ext>
            </p:extLst>
          </p:nvPr>
        </p:nvGraphicFramePr>
        <p:xfrm>
          <a:off x="1193532" y="1099850"/>
          <a:ext cx="9630168" cy="509076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630168">
                  <a:extLst>
                    <a:ext uri="{9D8B030D-6E8A-4147-A177-3AD203B41FA5}">
                      <a16:colId xmlns:a16="http://schemas.microsoft.com/office/drawing/2014/main" xmlns="" val="2158589836"/>
                    </a:ext>
                  </a:extLst>
                </a:gridCol>
              </a:tblGrid>
              <a:tr h="226214">
                <a:tc>
                  <a:txBody>
                    <a:bodyPr/>
                    <a:lstStyle/>
                    <a:p>
                      <a:pPr marL="36195"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effectLst/>
                        </a:rPr>
                        <a:t>ОО и наименования школ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557" marR="35557" marT="0" marB="0"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01095276"/>
                  </a:ext>
                </a:extLst>
              </a:tr>
              <a:tr h="4845400">
                <a:tc>
                  <a:txBody>
                    <a:bodyPr/>
                    <a:lstStyle/>
                    <a:p>
                      <a:pPr marL="36195"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400" b="1" u="sng" dirty="0" smtClean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 marL="36195"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400" b="1" u="sng" dirty="0" smtClean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 marL="36195"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400" b="1" u="sng" dirty="0" smtClean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 marL="36195"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400" b="1" u="sng" dirty="0" smtClean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 marL="36195" marR="3619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u="sng" dirty="0" smtClean="0">
                          <a:solidFill>
                            <a:schemeClr val="bg1"/>
                          </a:solidFill>
                          <a:effectLst/>
                        </a:rPr>
                        <a:t>Онгудайский район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solidFill>
                            <a:schemeClr val="bg1"/>
                          </a:solidFill>
                          <a:effectLst/>
                        </a:rPr>
                        <a:t>    МКОУ «</a:t>
                      </a:r>
                      <a:r>
                        <a:rPr lang="ru-RU" sz="2400" b="1" dirty="0" err="1" smtClean="0">
                          <a:solidFill>
                            <a:schemeClr val="bg1"/>
                          </a:solidFill>
                          <a:effectLst/>
                        </a:rPr>
                        <a:t>Каракольская</a:t>
                      </a:r>
                      <a:r>
                        <a:rPr lang="ru-RU" sz="2400" b="1" dirty="0" smtClean="0">
                          <a:solidFill>
                            <a:schemeClr val="bg1"/>
                          </a:solidFill>
                          <a:effectLst/>
                        </a:rPr>
                        <a:t> СОШ»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solidFill>
                            <a:schemeClr val="bg1"/>
                          </a:solidFill>
                          <a:effectLst/>
                        </a:rPr>
                        <a:t> МКОУ "</a:t>
                      </a:r>
                      <a:r>
                        <a:rPr lang="ru-RU" sz="2400" b="1" dirty="0" err="1" smtClean="0">
                          <a:solidFill>
                            <a:schemeClr val="bg1"/>
                          </a:solidFill>
                          <a:effectLst/>
                        </a:rPr>
                        <a:t>Теньгинская</a:t>
                      </a:r>
                      <a:r>
                        <a:rPr lang="ru-RU" sz="2400" b="1" dirty="0" smtClean="0">
                          <a:solidFill>
                            <a:schemeClr val="bg1"/>
                          </a:solidFill>
                          <a:effectLst/>
                        </a:rPr>
                        <a:t> СОШ"</a:t>
                      </a:r>
                      <a:endParaRPr lang="ru-RU" sz="2400" b="1" dirty="0" smtClean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6195" marR="3619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dirty="0" smtClean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557" marR="35557" marT="0" marB="0"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0014877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38558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000125" y="1122481"/>
            <a:ext cx="10258425" cy="2386439"/>
          </a:xfrm>
        </p:spPr>
        <p:txBody>
          <a:bodyPr lIns="90000" tIns="46800" rIns="90000" bIns="46800" anchor="b" anchorCtr="0">
            <a:noAutofit/>
          </a:bodyPr>
          <a:lstStyle/>
          <a:p>
            <a:pPr algn="ctr"/>
            <a:endParaRPr lang="ru-RU" b="1" dirty="0">
              <a:solidFill>
                <a:schemeClr val="accent5"/>
              </a:solidFill>
            </a:endParaRPr>
          </a:p>
        </p:txBody>
      </p:sp>
      <p:sp>
        <p:nvSpPr>
          <p:cNvPr id="4" name="Объект 12"/>
          <p:cNvSpPr txBox="1">
            <a:spLocks/>
          </p:cNvSpPr>
          <p:nvPr/>
        </p:nvSpPr>
        <p:spPr>
          <a:xfrm>
            <a:off x="1524416" y="3603600"/>
            <a:ext cx="9144000" cy="16560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ru-RU" sz="2800" b="1" dirty="0">
              <a:solidFill>
                <a:schemeClr val="accent5"/>
              </a:solidFill>
              <a:latin typeface="+mn-lt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/>
          <a:srcRect l="30840" t="15422" r="2990" b="17394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907871" y="250120"/>
            <a:ext cx="866273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rgbClr val="2B4897"/>
                </a:solidFill>
              </a:rPr>
              <a:t>Методические </a:t>
            </a:r>
            <a:r>
              <a:rPr lang="ru-RU" sz="1600" b="1" dirty="0" smtClean="0">
                <a:solidFill>
                  <a:srgbClr val="2B4897"/>
                </a:solidFill>
              </a:rPr>
              <a:t>рекомендации по </a:t>
            </a:r>
            <a:r>
              <a:rPr lang="ru-RU" sz="1600" b="1" dirty="0">
                <a:solidFill>
                  <a:srgbClr val="2B4897"/>
                </a:solidFill>
              </a:rPr>
              <a:t>изучению произведений </a:t>
            </a:r>
            <a:r>
              <a:rPr lang="ru-RU" sz="1600" b="1" dirty="0" smtClean="0">
                <a:solidFill>
                  <a:srgbClr val="2B4897"/>
                </a:solidFill>
              </a:rPr>
              <a:t>отечественного кинематографа в </a:t>
            </a:r>
            <a:r>
              <a:rPr lang="ru-RU" sz="1600" b="1" dirty="0">
                <a:solidFill>
                  <a:srgbClr val="2B4897"/>
                </a:solidFill>
              </a:rPr>
              <a:t>общеобразовательных </a:t>
            </a:r>
            <a:r>
              <a:rPr lang="ru-RU" sz="1600" b="1" dirty="0" smtClean="0">
                <a:solidFill>
                  <a:srgbClr val="2B4897"/>
                </a:solidFill>
              </a:rPr>
              <a:t>организациях</a:t>
            </a:r>
          </a:p>
          <a:p>
            <a:pPr algn="ctr"/>
            <a:r>
              <a:rPr lang="ru-RU" sz="1600" b="1" dirty="0" smtClean="0">
                <a:solidFill>
                  <a:srgbClr val="2B4897"/>
                </a:solidFill>
              </a:rPr>
              <a:t>(на сайте БУ ДПО РА «ИПК и ПП РО РА» </a:t>
            </a:r>
          </a:p>
          <a:p>
            <a:pPr algn="ctr"/>
            <a:r>
              <a:rPr lang="ru-RU" sz="1600" b="1" dirty="0" smtClean="0">
                <a:solidFill>
                  <a:srgbClr val="2B4897"/>
                </a:solidFill>
              </a:rPr>
              <a:t>в разделе «Воспитательная деятельность. </a:t>
            </a:r>
            <a:r>
              <a:rPr lang="ru-RU" sz="1600" b="1" dirty="0" err="1" smtClean="0">
                <a:solidFill>
                  <a:srgbClr val="2B4897"/>
                </a:solidFill>
              </a:rPr>
              <a:t>Кинопедагогика</a:t>
            </a:r>
            <a:r>
              <a:rPr lang="ru-RU" sz="1600" b="1" dirty="0" smtClean="0">
                <a:solidFill>
                  <a:srgbClr val="2B4897"/>
                </a:solidFill>
              </a:rPr>
              <a:t>»</a:t>
            </a:r>
            <a:endParaRPr lang="ru-RU" sz="1600" b="1" dirty="0">
              <a:solidFill>
                <a:srgbClr val="2B4897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/>
          <a:srcRect l="25630" t="19823" r="8114" b="15093"/>
          <a:stretch/>
        </p:blipFill>
        <p:spPr>
          <a:xfrm>
            <a:off x="4097388" y="1532194"/>
            <a:ext cx="7854848" cy="4340217"/>
          </a:xfrm>
          <a:prstGeom prst="rect">
            <a:avLst/>
          </a:prstGeom>
          <a:ln w="19050">
            <a:solidFill>
              <a:srgbClr val="0070C0"/>
            </a:solidFill>
          </a:ln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5"/>
          <a:srcRect l="42641" t="17799" r="25095" b="8721"/>
          <a:stretch/>
        </p:blipFill>
        <p:spPr>
          <a:xfrm>
            <a:off x="590966" y="1520792"/>
            <a:ext cx="3385292" cy="4336712"/>
          </a:xfrm>
          <a:prstGeom prst="rect">
            <a:avLst/>
          </a:prstGeom>
          <a:ln w="19050">
            <a:solidFill>
              <a:srgbClr val="0070C0"/>
            </a:solidFill>
          </a:ln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032" y="5296059"/>
            <a:ext cx="1027923" cy="1027923"/>
          </a:xfrm>
          <a:prstGeom prst="rect">
            <a:avLst/>
          </a:prstGeom>
          <a:ln w="19050">
            <a:solidFill>
              <a:srgbClr val="0070C0"/>
            </a:solidFill>
          </a:ln>
        </p:spPr>
      </p:pic>
    </p:spTree>
    <p:extLst>
      <p:ext uri="{BB962C8B-B14F-4D97-AF65-F5344CB8AC3E}">
        <p14:creationId xmlns:p14="http://schemas.microsoft.com/office/powerpoint/2010/main" val="1298596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30840" t="15422" r="2990" b="17394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/>
          <a:srcRect l="31676" t="22082" r="15461" b="16803"/>
          <a:stretch/>
        </p:blipFill>
        <p:spPr>
          <a:xfrm>
            <a:off x="1847131" y="1101011"/>
            <a:ext cx="8295245" cy="5394677"/>
          </a:xfrm>
          <a:prstGeom prst="rect">
            <a:avLst/>
          </a:prstGeom>
          <a:ln w="19050">
            <a:solidFill>
              <a:schemeClr val="accent5">
                <a:lumMod val="75000"/>
              </a:schemeClr>
            </a:solidFill>
          </a:ln>
        </p:spPr>
      </p:pic>
      <p:sp>
        <p:nvSpPr>
          <p:cNvPr id="6" name="Прямоугольник 5"/>
          <p:cNvSpPr/>
          <p:nvPr/>
        </p:nvSpPr>
        <p:spPr>
          <a:xfrm>
            <a:off x="1959428" y="390600"/>
            <a:ext cx="730587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  <a:ea typeface="Calibri" panose="020F0502020204030204" pitchFamily="34" charset="0"/>
              </a:rPr>
              <a:t>2026-2027 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  <a:ea typeface="Calibri" panose="020F0502020204030204" pitchFamily="34" charset="0"/>
              </a:rPr>
              <a:t>учебном году проводится апробация системы оценивания поведения обучающихся</a:t>
            </a:r>
            <a:endParaRPr lang="ru-RU" b="1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91930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000125" y="1122481"/>
            <a:ext cx="10258425" cy="2386439"/>
          </a:xfrm>
        </p:spPr>
        <p:txBody>
          <a:bodyPr lIns="90000" tIns="46800" rIns="90000" bIns="46800" anchor="b" anchorCtr="0">
            <a:noAutofit/>
          </a:bodyPr>
          <a:lstStyle/>
          <a:p>
            <a:pPr algn="ctr"/>
            <a:endParaRPr lang="ru-RU" b="1" dirty="0">
              <a:solidFill>
                <a:schemeClr val="accent5"/>
              </a:solidFill>
            </a:endParaRPr>
          </a:p>
        </p:txBody>
      </p:sp>
      <p:sp>
        <p:nvSpPr>
          <p:cNvPr id="4" name="Объект 12"/>
          <p:cNvSpPr txBox="1">
            <a:spLocks/>
          </p:cNvSpPr>
          <p:nvPr/>
        </p:nvSpPr>
        <p:spPr>
          <a:xfrm>
            <a:off x="1524416" y="3603600"/>
            <a:ext cx="9144000" cy="16560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ru-RU" sz="2800" b="1" dirty="0">
              <a:solidFill>
                <a:schemeClr val="accent5"/>
              </a:solidFill>
              <a:latin typeface="+mn-lt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/>
          <a:srcRect l="30840" t="15422" r="2990" b="17394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293277" y="0"/>
            <a:ext cx="794084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rgbClr val="2B4897"/>
                </a:solidFill>
                <a:ea typeface="Calibri" panose="020F0502020204030204" pitchFamily="34" charset="0"/>
              </a:rPr>
              <a:t>Методические </a:t>
            </a:r>
            <a:r>
              <a:rPr lang="ru-RU" sz="1600" b="1" dirty="0" smtClean="0">
                <a:solidFill>
                  <a:srgbClr val="2B4897"/>
                </a:solidFill>
                <a:ea typeface="Calibri" panose="020F0502020204030204" pitchFamily="34" charset="0"/>
              </a:rPr>
              <a:t>рекомендации по </a:t>
            </a:r>
            <a:r>
              <a:rPr lang="ru-RU" sz="1600" b="1" dirty="0">
                <a:solidFill>
                  <a:srgbClr val="2B4897"/>
                </a:solidFill>
                <a:ea typeface="Calibri" panose="020F0502020204030204" pitchFamily="34" charset="0"/>
              </a:rPr>
              <a:t>оценке поведения </a:t>
            </a:r>
            <a:r>
              <a:rPr lang="ru-RU" sz="1600" b="1" dirty="0" smtClean="0">
                <a:solidFill>
                  <a:srgbClr val="2B4897"/>
                </a:solidFill>
                <a:ea typeface="Calibri" panose="020F0502020204030204" pitchFamily="34" charset="0"/>
              </a:rPr>
              <a:t>обучающихся</a:t>
            </a:r>
          </a:p>
          <a:p>
            <a:pPr algn="ctr"/>
            <a:r>
              <a:rPr lang="ru-RU" sz="1600" b="1" dirty="0" smtClean="0">
                <a:solidFill>
                  <a:srgbClr val="2B4897"/>
                </a:solidFill>
                <a:ea typeface="Calibri" panose="020F0502020204030204" pitchFamily="34" charset="0"/>
              </a:rPr>
              <a:t> </a:t>
            </a:r>
            <a:r>
              <a:rPr lang="ru-RU" sz="1600" b="1" dirty="0">
                <a:solidFill>
                  <a:srgbClr val="2B4897"/>
                </a:solidFill>
                <a:ea typeface="Calibri" panose="020F0502020204030204" pitchFamily="34" charset="0"/>
              </a:rPr>
              <a:t>со 2 по 8 </a:t>
            </a:r>
            <a:r>
              <a:rPr lang="ru-RU" sz="1600" b="1" dirty="0" smtClean="0">
                <a:solidFill>
                  <a:srgbClr val="2B4897"/>
                </a:solidFill>
                <a:ea typeface="Calibri" panose="020F0502020204030204" pitchFamily="34" charset="0"/>
              </a:rPr>
              <a:t>классы в </a:t>
            </a:r>
            <a:r>
              <a:rPr lang="ru-RU" sz="1600" b="1" dirty="0">
                <a:solidFill>
                  <a:srgbClr val="2B4897"/>
                </a:solidFill>
                <a:ea typeface="Calibri" panose="020F0502020204030204" pitchFamily="34" charset="0"/>
              </a:rPr>
              <a:t>отдельных общеобразовательных организациях</a:t>
            </a:r>
          </a:p>
          <a:p>
            <a:pPr algn="ctr"/>
            <a:r>
              <a:rPr lang="ru-RU" sz="1600" b="1" dirty="0">
                <a:solidFill>
                  <a:srgbClr val="2B4897"/>
                </a:solidFill>
                <a:ea typeface="Calibri" panose="020F0502020204030204" pitchFamily="34" charset="0"/>
              </a:rPr>
              <a:t>субъектов Российской Федерации в 2026/2027 учебном </a:t>
            </a:r>
            <a:r>
              <a:rPr lang="ru-RU" sz="1600" b="1" dirty="0" smtClean="0">
                <a:solidFill>
                  <a:srgbClr val="2B4897"/>
                </a:solidFill>
                <a:ea typeface="Calibri" panose="020F0502020204030204" pitchFamily="34" charset="0"/>
              </a:rPr>
              <a:t>году</a:t>
            </a:r>
          </a:p>
          <a:p>
            <a:pPr algn="ctr"/>
            <a:r>
              <a:rPr lang="ru-RU" sz="1600" b="1" dirty="0">
                <a:solidFill>
                  <a:srgbClr val="2B4897"/>
                </a:solidFill>
              </a:rPr>
              <a:t>(на сайте БУ ДПО РА «ИПК и ПП РО РА</a:t>
            </a:r>
            <a:r>
              <a:rPr lang="ru-RU" sz="1600" b="1" dirty="0" smtClean="0">
                <a:solidFill>
                  <a:srgbClr val="2B4897"/>
                </a:solidFill>
              </a:rPr>
              <a:t>»</a:t>
            </a:r>
          </a:p>
          <a:p>
            <a:pPr algn="ctr"/>
            <a:r>
              <a:rPr lang="ru-RU" sz="1600" b="1" dirty="0" smtClean="0">
                <a:solidFill>
                  <a:srgbClr val="2B4897"/>
                </a:solidFill>
              </a:rPr>
              <a:t> </a:t>
            </a:r>
            <a:r>
              <a:rPr lang="ru-RU" sz="1600" b="1" dirty="0">
                <a:solidFill>
                  <a:srgbClr val="2B4897"/>
                </a:solidFill>
              </a:rPr>
              <a:t>в разделе «Воспитательная деятельность. Методические рекомендации»)</a:t>
            </a:r>
            <a:r>
              <a:rPr lang="ru-RU" sz="1600" b="1" dirty="0">
                <a:solidFill>
                  <a:srgbClr val="2B4897"/>
                </a:solidFill>
                <a:ea typeface="Calibri" panose="020F0502020204030204" pitchFamily="34" charset="0"/>
              </a:rPr>
              <a:t> </a:t>
            </a:r>
            <a:endParaRPr lang="ru-RU" sz="1600" b="1" dirty="0">
              <a:solidFill>
                <a:srgbClr val="2B4897"/>
              </a:solidFill>
            </a:endParaRPr>
          </a:p>
          <a:p>
            <a:pPr algn="ctr"/>
            <a:endParaRPr lang="ru-RU" sz="1600" b="1" dirty="0">
              <a:solidFill>
                <a:srgbClr val="2B4897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4"/>
          <a:srcRect l="43650" t="18915" r="25883" b="5019"/>
          <a:stretch/>
        </p:blipFill>
        <p:spPr>
          <a:xfrm>
            <a:off x="528260" y="1376139"/>
            <a:ext cx="2971677" cy="4173391"/>
          </a:xfrm>
          <a:prstGeom prst="rect">
            <a:avLst/>
          </a:prstGeom>
          <a:ln w="19050">
            <a:solidFill>
              <a:srgbClr val="0070C0"/>
            </a:solidFill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5"/>
          <a:srcRect l="43779" t="14913" r="25848" b="9877"/>
          <a:stretch/>
        </p:blipFill>
        <p:spPr>
          <a:xfrm>
            <a:off x="3344473" y="1630148"/>
            <a:ext cx="2968236" cy="4134331"/>
          </a:xfrm>
          <a:prstGeom prst="rect">
            <a:avLst/>
          </a:prstGeom>
          <a:ln w="19050">
            <a:solidFill>
              <a:srgbClr val="0070C0"/>
            </a:solidFill>
          </a:ln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6"/>
          <a:srcRect l="43621" t="19722" r="26140" b="5257"/>
          <a:stretch/>
        </p:blipFill>
        <p:spPr>
          <a:xfrm>
            <a:off x="6065108" y="1876246"/>
            <a:ext cx="2968236" cy="4142242"/>
          </a:xfrm>
          <a:prstGeom prst="rect">
            <a:avLst/>
          </a:prstGeom>
          <a:ln w="19050">
            <a:solidFill>
              <a:srgbClr val="0070C0"/>
            </a:solidFill>
          </a:ln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7"/>
          <a:srcRect l="43452" t="16665" r="26054" b="9113"/>
          <a:stretch/>
        </p:blipFill>
        <p:spPr>
          <a:xfrm>
            <a:off x="8854809" y="2115329"/>
            <a:ext cx="3050124" cy="4175922"/>
          </a:xfrm>
          <a:prstGeom prst="rect">
            <a:avLst/>
          </a:prstGeom>
          <a:ln w="19050">
            <a:solidFill>
              <a:srgbClr val="0070C0"/>
            </a:solidFill>
          </a:ln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93" y="5297827"/>
            <a:ext cx="1010721" cy="1010721"/>
          </a:xfrm>
          <a:prstGeom prst="rect">
            <a:avLst/>
          </a:prstGeom>
          <a:ln w="19050">
            <a:solidFill>
              <a:srgbClr val="0070C0"/>
            </a:solidFill>
          </a:ln>
        </p:spPr>
      </p:pic>
    </p:spTree>
    <p:extLst>
      <p:ext uri="{BB962C8B-B14F-4D97-AF65-F5344CB8AC3E}">
        <p14:creationId xmlns:p14="http://schemas.microsoft.com/office/powerpoint/2010/main" val="3637228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30840" t="15422" r="2990" b="17394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/>
          <a:srcRect l="31999" t="20909" r="14664" b="18709"/>
          <a:stretch/>
        </p:blipFill>
        <p:spPr>
          <a:xfrm>
            <a:off x="2202024" y="1283269"/>
            <a:ext cx="7996332" cy="5092065"/>
          </a:xfrm>
          <a:prstGeom prst="rect">
            <a:avLst/>
          </a:prstGeom>
          <a:ln w="19050">
            <a:solidFill>
              <a:schemeClr val="accent5">
                <a:lumMod val="75000"/>
              </a:schemeClr>
            </a:solidFill>
          </a:ln>
        </p:spPr>
      </p:pic>
      <p:sp>
        <p:nvSpPr>
          <p:cNvPr id="6" name="Прямоугольник 5"/>
          <p:cNvSpPr/>
          <p:nvPr/>
        </p:nvSpPr>
        <p:spPr>
          <a:xfrm>
            <a:off x="2509934" y="249693"/>
            <a:ext cx="694113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chemeClr val="accent5">
                    <a:lumMod val="75000"/>
                  </a:schemeClr>
                </a:solidFill>
              </a:rPr>
              <a:t>Оценивание поведения обучающихся </a:t>
            </a:r>
            <a:endParaRPr lang="ru-RU" sz="2000" b="1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algn="ctr"/>
            <a:r>
              <a:rPr lang="ru-RU" sz="2000" b="1" dirty="0" smtClean="0">
                <a:solidFill>
                  <a:schemeClr val="accent5">
                    <a:lumMod val="75000"/>
                  </a:schemeClr>
                </a:solidFill>
              </a:rPr>
              <a:t>с </a:t>
            </a:r>
            <a:r>
              <a:rPr lang="ru-RU" sz="2000" b="1" dirty="0">
                <a:solidFill>
                  <a:schemeClr val="accent5">
                    <a:lumMod val="75000"/>
                  </a:schemeClr>
                </a:solidFill>
              </a:rPr>
              <a:t>ограниченными возможностями здоровья</a:t>
            </a:r>
          </a:p>
        </p:txBody>
      </p:sp>
    </p:spTree>
    <p:extLst>
      <p:ext uri="{BB962C8B-B14F-4D97-AF65-F5344CB8AC3E}">
        <p14:creationId xmlns:p14="http://schemas.microsoft.com/office/powerpoint/2010/main" val="5700443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l="30840" t="15422" r="2990" b="17394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/>
          <a:srcRect l="31815" t="19739" r="14721" b="15308"/>
          <a:stretch/>
        </p:blipFill>
        <p:spPr>
          <a:xfrm>
            <a:off x="1930538" y="1035698"/>
            <a:ext cx="7919638" cy="5412167"/>
          </a:xfrm>
          <a:prstGeom prst="rect">
            <a:avLst/>
          </a:prstGeom>
          <a:ln w="19050">
            <a:solidFill>
              <a:schemeClr val="accent5">
                <a:lumMod val="75000"/>
              </a:schemeClr>
            </a:solidFill>
          </a:ln>
        </p:spPr>
      </p:pic>
      <p:sp>
        <p:nvSpPr>
          <p:cNvPr id="7" name="Прямоугольник 6"/>
          <p:cNvSpPr/>
          <p:nvPr/>
        </p:nvSpPr>
        <p:spPr>
          <a:xfrm>
            <a:off x="1306286" y="163898"/>
            <a:ext cx="774898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accent5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Рекомендуемым периодом оценивания поведения обучающихся может стать учебный </a:t>
            </a:r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период 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(триместр, четверть, учебный год</a:t>
            </a:r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endParaRPr lang="ru-RU" b="1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4492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000125" y="1122481"/>
            <a:ext cx="10258425" cy="2386439"/>
          </a:xfrm>
        </p:spPr>
        <p:txBody>
          <a:bodyPr lIns="90000" tIns="46800" rIns="90000" bIns="46800" anchor="b" anchorCtr="0">
            <a:noAutofit/>
          </a:bodyPr>
          <a:lstStyle/>
          <a:p>
            <a:pPr algn="ctr"/>
            <a:endParaRPr lang="ru-RU" b="1" dirty="0">
              <a:solidFill>
                <a:schemeClr val="accent5"/>
              </a:solidFill>
            </a:endParaRPr>
          </a:p>
        </p:txBody>
      </p:sp>
      <p:sp>
        <p:nvSpPr>
          <p:cNvPr id="4" name="Объект 12"/>
          <p:cNvSpPr txBox="1">
            <a:spLocks/>
          </p:cNvSpPr>
          <p:nvPr/>
        </p:nvSpPr>
        <p:spPr>
          <a:xfrm>
            <a:off x="1524416" y="3603600"/>
            <a:ext cx="9144000" cy="16560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ru-RU" sz="2800" b="1" dirty="0">
              <a:solidFill>
                <a:schemeClr val="accent5"/>
              </a:solidFill>
              <a:latin typeface="+mn-lt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/>
          <a:srcRect l="30840" t="15422" r="2990" b="17394"/>
          <a:stretch/>
        </p:blipFill>
        <p:spPr>
          <a:xfrm>
            <a:off x="416" y="71717"/>
            <a:ext cx="12192000" cy="685800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224915" y="389175"/>
            <a:ext cx="794084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2B4897"/>
                </a:solidFill>
                <a:ea typeface="Calibri" panose="020F0502020204030204" pitchFamily="34" charset="0"/>
              </a:rPr>
              <a:t>Общеобразовательные организации Республики Алтай</a:t>
            </a:r>
          </a:p>
          <a:p>
            <a:pPr algn="ctr"/>
            <a:r>
              <a:rPr lang="ru-RU" sz="1600" b="1" dirty="0" smtClean="0">
                <a:solidFill>
                  <a:srgbClr val="2B4897"/>
                </a:solidFill>
                <a:ea typeface="Calibri" panose="020F0502020204030204" pitchFamily="34" charset="0"/>
              </a:rPr>
              <a:t> для апробации введения </a:t>
            </a:r>
            <a:r>
              <a:rPr lang="ru-RU" sz="1600" b="1" dirty="0">
                <a:solidFill>
                  <a:srgbClr val="2B4897"/>
                </a:solidFill>
                <a:ea typeface="Calibri" panose="020F0502020204030204" pitchFamily="34" charset="0"/>
              </a:rPr>
              <a:t>оценки поведения </a:t>
            </a:r>
            <a:r>
              <a:rPr lang="ru-RU" sz="1600" b="1" dirty="0" smtClean="0">
                <a:solidFill>
                  <a:srgbClr val="2B4897"/>
                </a:solidFill>
                <a:ea typeface="Calibri" panose="020F0502020204030204" pitchFamily="34" charset="0"/>
              </a:rPr>
              <a:t>обучающихся</a:t>
            </a:r>
            <a:endParaRPr lang="ru-RU" sz="1600" b="1" dirty="0">
              <a:solidFill>
                <a:srgbClr val="2B4897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015319" y="2644588"/>
            <a:ext cx="6243356" cy="16158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b="1" dirty="0" smtClean="0">
                <a:ea typeface="Calibri" panose="020F0502020204030204" pitchFamily="34" charset="0"/>
              </a:rPr>
              <a:t>МКОУ «</a:t>
            </a:r>
            <a:r>
              <a:rPr lang="ru-RU" b="1" dirty="0" err="1" smtClean="0">
                <a:ea typeface="Calibri" panose="020F0502020204030204" pitchFamily="34" charset="0"/>
              </a:rPr>
              <a:t>Ининская</a:t>
            </a:r>
            <a:r>
              <a:rPr lang="ru-RU" b="1" dirty="0" smtClean="0">
                <a:ea typeface="Calibri" panose="020F0502020204030204" pitchFamily="34" charset="0"/>
              </a:rPr>
              <a:t> СОШ» </a:t>
            </a:r>
            <a:r>
              <a:rPr lang="ru-RU" b="1" dirty="0" err="1" smtClean="0">
                <a:ea typeface="Calibri" panose="020F0502020204030204" pitchFamily="34" charset="0"/>
              </a:rPr>
              <a:t>Онгудайского</a:t>
            </a:r>
            <a:r>
              <a:rPr lang="ru-RU" b="1" dirty="0" smtClean="0">
                <a:ea typeface="Calibri" panose="020F0502020204030204" pitchFamily="34" charset="0"/>
              </a:rPr>
              <a:t> района;</a:t>
            </a:r>
            <a:endParaRPr lang="ru-RU" b="1" dirty="0">
              <a:ea typeface="Calibri" panose="020F050202020403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ru-RU" b="1" dirty="0" smtClean="0">
              <a:solidFill>
                <a:srgbClr val="2B4897"/>
              </a:solidFill>
              <a:ea typeface="Calibri" panose="020F050202020403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b="1" dirty="0" smtClean="0">
                <a:ea typeface="Calibri" panose="020F0502020204030204" pitchFamily="34" charset="0"/>
              </a:rPr>
              <a:t>МКОУ «</a:t>
            </a:r>
            <a:r>
              <a:rPr lang="ru-RU" b="1" dirty="0" err="1" smtClean="0">
                <a:ea typeface="Calibri" panose="020F0502020204030204" pitchFamily="34" charset="0"/>
              </a:rPr>
              <a:t>Онгудайская</a:t>
            </a:r>
            <a:r>
              <a:rPr lang="ru-RU" b="1" dirty="0" smtClean="0">
                <a:ea typeface="Calibri" panose="020F0502020204030204" pitchFamily="34" charset="0"/>
              </a:rPr>
              <a:t> </a:t>
            </a:r>
            <a:r>
              <a:rPr lang="ru-RU" b="1" dirty="0" err="1" smtClean="0">
                <a:ea typeface="Calibri" panose="020F0502020204030204" pitchFamily="34" charset="0"/>
              </a:rPr>
              <a:t>сош</a:t>
            </a:r>
            <a:r>
              <a:rPr lang="ru-RU" b="1" dirty="0" smtClean="0">
                <a:ea typeface="Calibri" panose="020F0502020204030204" pitchFamily="34" charset="0"/>
              </a:rPr>
              <a:t> </a:t>
            </a:r>
            <a:r>
              <a:rPr lang="ru-RU" b="1" dirty="0" err="1" smtClean="0">
                <a:ea typeface="Calibri" panose="020F0502020204030204" pitchFamily="34" charset="0"/>
              </a:rPr>
              <a:t>им.С.Т.Пекпеева</a:t>
            </a:r>
            <a:r>
              <a:rPr lang="ru-RU" b="1" dirty="0" smtClean="0">
                <a:ea typeface="Calibri" panose="020F0502020204030204" pitchFamily="34" charset="0"/>
              </a:rPr>
              <a:t>»</a:t>
            </a:r>
          </a:p>
          <a:p>
            <a:pPr algn="ctr"/>
            <a:endParaRPr lang="ru-RU" b="1" dirty="0">
              <a:solidFill>
                <a:srgbClr val="2B4897"/>
              </a:solidFill>
              <a:ea typeface="Calibri" panose="020F050202020403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/>
          <a:srcRect l="18189" t="22060" r="18290" b="8854"/>
          <a:stretch/>
        </p:blipFill>
        <p:spPr>
          <a:xfrm>
            <a:off x="149223" y="1573910"/>
            <a:ext cx="5774394" cy="3532698"/>
          </a:xfrm>
          <a:prstGeom prst="rect">
            <a:avLst/>
          </a:prstGeom>
          <a:ln w="19050">
            <a:solidFill>
              <a:srgbClr val="0070C0"/>
            </a:solidFill>
          </a:ln>
        </p:spPr>
      </p:pic>
      <p:sp>
        <p:nvSpPr>
          <p:cNvPr id="8" name="Прямоугольник 7"/>
          <p:cNvSpPr/>
          <p:nvPr/>
        </p:nvSpPr>
        <p:spPr>
          <a:xfrm>
            <a:off x="383055" y="5289513"/>
            <a:ext cx="589282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  <a:ea typeface="Calibri" panose="020F0502020204030204" pitchFamily="34" charset="0"/>
              </a:rPr>
              <a:t>Содержательное наполнение Программ воспитания</a:t>
            </a:r>
          </a:p>
          <a:p>
            <a:pPr algn="ctr"/>
            <a:r>
              <a:rPr lang="ru-RU" sz="1600" b="1" dirty="0" smtClean="0">
                <a:solidFill>
                  <a:srgbClr val="C00000"/>
                </a:solidFill>
                <a:ea typeface="Calibri" panose="020F0502020204030204" pitchFamily="34" charset="0"/>
              </a:rPr>
              <a:t>и Календарных планов ВР напрямую связаны</a:t>
            </a:r>
          </a:p>
          <a:p>
            <a:pPr algn="ctr"/>
            <a:r>
              <a:rPr lang="ru-RU" sz="1600" b="1" dirty="0" smtClean="0">
                <a:solidFill>
                  <a:srgbClr val="C00000"/>
                </a:solidFill>
                <a:ea typeface="Calibri" panose="020F0502020204030204" pitchFamily="34" charset="0"/>
              </a:rPr>
              <a:t>с результатами, с оценками поведения,</a:t>
            </a:r>
          </a:p>
          <a:p>
            <a:pPr algn="ctr"/>
            <a:r>
              <a:rPr lang="ru-RU" sz="1600" b="1" dirty="0" smtClean="0">
                <a:solidFill>
                  <a:srgbClr val="C00000"/>
                </a:solidFill>
                <a:ea typeface="Calibri" panose="020F0502020204030204" pitchFamily="34" charset="0"/>
              </a:rPr>
              <a:t>которые будут зафиксированы в школах.   </a:t>
            </a:r>
            <a:endParaRPr lang="ru-RU" sz="1600" b="1" dirty="0">
              <a:solidFill>
                <a:srgbClr val="C00000"/>
              </a:solidFill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2533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30840" t="15422" r="2990" b="17394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19878" y="3940549"/>
            <a:ext cx="5236029" cy="2534540"/>
          </a:xfrm>
          <a:prstGeom prst="rect">
            <a:avLst/>
          </a:prstGeom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R="63500" indent="228600" algn="just">
              <a:lnSpc>
                <a:spcPct val="115000"/>
              </a:lnSpc>
              <a:spcAft>
                <a:spcPts val="0"/>
              </a:spcAft>
            </a:pPr>
            <a:r>
              <a:rPr lang="ru-RU" sz="1400" b="1" dirty="0">
                <a:solidFill>
                  <a:schemeClr val="accent5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Оценивание поведения обучающихся проводится отдельно от академической успеваемости. Результаты такого оценивания не учитываются при осуществлении текущего контроля успеваемости, промежуточной аттестации обучающихся и не могут стать основанием для отказа в допуске к государственной итоговой аттестации. Данные о поведении могут быть внесены в личное дело обучающегося в качестве дополнительной характеристики</a:t>
            </a:r>
            <a:r>
              <a:rPr lang="ru-RU" sz="1400" b="1" dirty="0" smtClean="0">
                <a:solidFill>
                  <a:schemeClr val="accent5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R="63500" indent="228600" algn="just">
              <a:lnSpc>
                <a:spcPct val="115000"/>
              </a:lnSpc>
              <a:spcAft>
                <a:spcPts val="0"/>
              </a:spcAft>
            </a:pPr>
            <a:endParaRPr lang="ru-RU" sz="1200" b="1" dirty="0">
              <a:solidFill>
                <a:schemeClr val="accent5">
                  <a:lumMod val="75000"/>
                </a:schemeClr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83" t="17520" r="283" b="1402"/>
          <a:stretch/>
        </p:blipFill>
        <p:spPr bwMode="auto">
          <a:xfrm>
            <a:off x="1595536" y="581699"/>
            <a:ext cx="6909818" cy="3024491"/>
          </a:xfrm>
          <a:prstGeom prst="rect">
            <a:avLst/>
          </a:prstGeom>
          <a:noFill/>
          <a:ln w="19050">
            <a:solidFill>
              <a:srgbClr val="0070C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5952931" y="3905155"/>
            <a:ext cx="5478068" cy="2569934"/>
          </a:xfrm>
          <a:prstGeom prst="rect">
            <a:avLst/>
          </a:prstGeom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R="63500" indent="228600" algn="just">
              <a:lnSpc>
                <a:spcPct val="115000"/>
              </a:lnSpc>
              <a:spcAft>
                <a:spcPts val="0"/>
              </a:spcAft>
            </a:pPr>
            <a:r>
              <a:rPr lang="ru-RU" sz="1400" b="1" dirty="0">
                <a:solidFill>
                  <a:schemeClr val="accent5">
                    <a:lumMod val="75000"/>
                  </a:schemeClr>
                </a:solidFill>
              </a:rPr>
              <a:t>Отметка за поведение обучающимся выставляется классным руководителем с учетом комментариев педагогов, а также дополнительными сведениями, полученными от учителей-дефектологов, учителей-логопедов, педагогов-психологов, социальных педагогов, советников директора по воспитанию и взаимодействию с детскими общественными объединениями (далее – советник директора по воспитанию) и администрации образовательной организации.</a:t>
            </a:r>
            <a:endParaRPr lang="ru-RU" sz="1400" b="1" dirty="0">
              <a:solidFill>
                <a:schemeClr val="accent5">
                  <a:lumMod val="75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63500" indent="228600" algn="just">
              <a:lnSpc>
                <a:spcPct val="115000"/>
              </a:lnSpc>
              <a:spcAft>
                <a:spcPts val="0"/>
              </a:spcAft>
            </a:pPr>
            <a:r>
              <a:rPr lang="ru-RU" sz="1400" b="1" dirty="0">
                <a:solidFill>
                  <a:schemeClr val="accent5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23365730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l="30840" t="15422" r="2990" b="17394"/>
          <a:stretch/>
        </p:blipFill>
        <p:spPr>
          <a:xfrm>
            <a:off x="0" y="125501"/>
            <a:ext cx="12192000" cy="6993755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507694" y="1120845"/>
            <a:ext cx="11174931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C00000"/>
                </a:solidFill>
              </a:rPr>
              <a:t>Руководитель </a:t>
            </a:r>
            <a:r>
              <a:rPr lang="ru-RU" b="1" dirty="0" smtClean="0">
                <a:solidFill>
                  <a:srgbClr val="C00000"/>
                </a:solidFill>
              </a:rPr>
              <a:t>ОО </a:t>
            </a:r>
            <a:r>
              <a:rPr lang="ru-RU" b="1" dirty="0">
                <a:solidFill>
                  <a:srgbClr val="C00000"/>
                </a:solidFill>
              </a:rPr>
              <a:t>издает локальный нормативный акт (</a:t>
            </a:r>
            <a:r>
              <a:rPr lang="ru-RU" b="1" dirty="0" smtClean="0">
                <a:solidFill>
                  <a:srgbClr val="C00000"/>
                </a:solidFill>
              </a:rPr>
              <a:t>приказ) об утверждении Положения,</a:t>
            </a:r>
          </a:p>
          <a:p>
            <a:pPr algn="ctr"/>
            <a:r>
              <a:rPr lang="ru-RU" b="1" dirty="0" smtClean="0">
                <a:solidFill>
                  <a:srgbClr val="C00000"/>
                </a:solidFill>
              </a:rPr>
              <a:t> который принимается на Педагогическом совете </a:t>
            </a:r>
            <a:r>
              <a:rPr lang="ru-RU" b="1" dirty="0">
                <a:solidFill>
                  <a:srgbClr val="C00000"/>
                </a:solidFill>
              </a:rPr>
              <a:t>и устанавливаются: </a:t>
            </a:r>
            <a:endParaRPr lang="ru-RU" b="1" dirty="0" smtClean="0">
              <a:solidFill>
                <a:srgbClr val="C00000"/>
              </a:solidFill>
            </a:endParaRPr>
          </a:p>
          <a:p>
            <a:pPr algn="just"/>
            <a:endParaRPr lang="ru-RU" dirty="0" smtClean="0"/>
          </a:p>
          <a:p>
            <a:pPr algn="just"/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</a:rPr>
              <a:t>	а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) ответственное должностное лицо по взаимодействию с региональным координатором по сопровождению апробации; </a:t>
            </a:r>
            <a:endParaRPr lang="ru-RU" b="1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algn="just"/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</a:rPr>
              <a:t>	б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) ответственных за выставление оценки поведения обучающихся в общеобразовательных организациях: классный руководитель, педагог-психолог, советник директора по воспитанию и взаимодействию с детскими общественными объединениями, социальный педагог (распределение полномочий педагогических работников в соответствии с установленным распределением обязанностей</a:t>
            </a:r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</a:rPr>
              <a:t>);</a:t>
            </a:r>
          </a:p>
          <a:p>
            <a:pPr algn="just"/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</a:rPr>
              <a:t>	в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) модель оценки поведения обучающихся на основе методических рекомендаций; </a:t>
            </a:r>
            <a:endParaRPr lang="ru-RU" b="1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algn="just"/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</a:rPr>
              <a:t>	г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) периодичность выставления отметок обучающимся за поведение согласно методическим рекомендациям; </a:t>
            </a:r>
            <a:endParaRPr lang="ru-RU" b="1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algn="just"/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</a:rPr>
              <a:t>	д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) формы фиксации оценки поведения обучающихся в соответствии с установленными критериями и показателями; </a:t>
            </a:r>
            <a:endParaRPr lang="ru-RU" b="1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algn="just"/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</a:rPr>
              <a:t>	е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) формы ознакомления обучающихся, родителей (законных представителей) несовершеннолетних обучающихся с порядком апробации и моделью оценки поведения, определение способа получения обратной связи от участников </a:t>
            </a:r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</a:rPr>
              <a:t>апробации.</a:t>
            </a:r>
          </a:p>
          <a:p>
            <a:pPr algn="just"/>
            <a:endParaRPr lang="ru-RU" b="1" dirty="0">
              <a:solidFill>
                <a:schemeClr val="accent5">
                  <a:lumMod val="75000"/>
                </a:schemeClr>
              </a:solidFill>
            </a:endParaRPr>
          </a:p>
          <a:p>
            <a:pPr algn="ctr"/>
            <a:r>
              <a:rPr lang="ru-RU" b="1" dirty="0">
                <a:solidFill>
                  <a:srgbClr val="C00000"/>
                </a:solidFill>
              </a:rPr>
              <a:t>В первую очередь нужно проинформировать Совет обучающихся и Совет родителей.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791159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l="30840" t="15422" r="2990" b="17394"/>
          <a:stretch/>
        </p:blipFill>
        <p:spPr>
          <a:xfrm>
            <a:off x="0" y="2"/>
            <a:ext cx="12192000" cy="696996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/>
          <a:srcRect l="32110" t="24494" r="14804" b="13772"/>
          <a:stretch/>
        </p:blipFill>
        <p:spPr>
          <a:xfrm>
            <a:off x="1931436" y="1044454"/>
            <a:ext cx="8388222" cy="5486975"/>
          </a:xfrm>
          <a:prstGeom prst="rect">
            <a:avLst/>
          </a:prstGeom>
          <a:ln w="19050">
            <a:solidFill>
              <a:schemeClr val="accent5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6242524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30840" t="15422" r="2990" b="17394"/>
          <a:stretch/>
        </p:blipFill>
        <p:spPr>
          <a:xfrm>
            <a:off x="0" y="2"/>
            <a:ext cx="12192000" cy="696996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/>
          <a:srcRect l="31923" t="19472" r="14803" b="19170"/>
          <a:stretch/>
        </p:blipFill>
        <p:spPr>
          <a:xfrm>
            <a:off x="1306287" y="1044166"/>
            <a:ext cx="8569452" cy="5551806"/>
          </a:xfrm>
          <a:prstGeom prst="rect">
            <a:avLst/>
          </a:prstGeom>
          <a:ln w="19050">
            <a:solidFill>
              <a:schemeClr val="accent5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4951190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30840" t="15422" r="2990" b="17394"/>
          <a:stretch/>
        </p:blipFill>
        <p:spPr>
          <a:xfrm>
            <a:off x="0" y="2"/>
            <a:ext cx="12192000" cy="696996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/>
          <a:srcRect l="31798" t="22216" r="14725" b="16334"/>
          <a:stretch/>
        </p:blipFill>
        <p:spPr>
          <a:xfrm>
            <a:off x="1238347" y="1138334"/>
            <a:ext cx="8409507" cy="5435615"/>
          </a:xfrm>
          <a:prstGeom prst="rect">
            <a:avLst/>
          </a:prstGeom>
          <a:ln w="19050">
            <a:solidFill>
              <a:schemeClr val="accent5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3855110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000125" y="1122481"/>
            <a:ext cx="10258425" cy="2386439"/>
          </a:xfrm>
        </p:spPr>
        <p:txBody>
          <a:bodyPr lIns="90000" tIns="46800" rIns="90000" bIns="46800" anchor="b" anchorCtr="0">
            <a:noAutofit/>
          </a:bodyPr>
          <a:lstStyle/>
          <a:p>
            <a:pPr algn="ctr"/>
            <a:endParaRPr lang="ru-RU" b="1" dirty="0">
              <a:solidFill>
                <a:schemeClr val="accent5"/>
              </a:solidFill>
            </a:endParaRPr>
          </a:p>
        </p:txBody>
      </p:sp>
      <p:sp>
        <p:nvSpPr>
          <p:cNvPr id="4" name="Объект 12"/>
          <p:cNvSpPr txBox="1">
            <a:spLocks/>
          </p:cNvSpPr>
          <p:nvPr/>
        </p:nvSpPr>
        <p:spPr>
          <a:xfrm>
            <a:off x="1524416" y="3603600"/>
            <a:ext cx="9144000" cy="16560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ru-RU" sz="2800" b="1" dirty="0">
              <a:solidFill>
                <a:schemeClr val="accent5"/>
              </a:solidFill>
              <a:latin typeface="+mn-lt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/>
          <a:srcRect l="30840" t="15422" r="2990" b="17394"/>
          <a:stretch/>
        </p:blipFill>
        <p:spPr>
          <a:xfrm>
            <a:off x="33337" y="-68814"/>
            <a:ext cx="12192000" cy="6858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/>
          <a:srcRect l="22523" t="32039" r="41312" b="16253"/>
          <a:stretch/>
        </p:blipFill>
        <p:spPr>
          <a:xfrm>
            <a:off x="2447781" y="800294"/>
            <a:ext cx="6508376" cy="3835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84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New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2295</TotalTime>
  <Words>644</Words>
  <Application>Microsoft Office PowerPoint</Application>
  <PresentationFormat>Произвольный</PresentationFormat>
  <Paragraphs>129</Paragraphs>
  <Slides>21</Slides>
  <Notes>16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Office Theme</vt:lpstr>
      <vt:lpstr>Мониторинг рабочих программ воспитания и его роль в совершенствовании деятельности классных руководителей.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Текст</dc:title>
  <dc:creator>1</dc:creator>
  <cp:lastModifiedBy>admin</cp:lastModifiedBy>
  <cp:revision>189</cp:revision>
  <cp:lastPrinted>2026-08-21T06:11:17Z</cp:lastPrinted>
  <dcterms:modified xsi:type="dcterms:W3CDTF">2026-08-26T02:12:34Z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r8>1</vt:r8>
  </property>
  <property fmtid="{D5CDD505-2E9C-101B-9397-08002B2CF9AE}" pid="3" name="PresentationFormat">
    <vt:lpwstr>Широкоэкранный</vt:lpwstr>
  </property>
  <property fmtid="{D5CDD505-2E9C-101B-9397-08002B2CF9AE}" pid="4" name="Slides">
    <vt:r8>8</vt:r8>
  </property>
</Properties>
</file>