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  <p:sldMasterId id="2147483673" r:id="rId2"/>
  </p:sldMasterIdLst>
  <p:notesMasterIdLst>
    <p:notesMasterId r:id="rId16"/>
  </p:notesMasterIdLst>
  <p:sldIdLst>
    <p:sldId id="259" r:id="rId3"/>
    <p:sldId id="265" r:id="rId4"/>
    <p:sldId id="270" r:id="rId5"/>
    <p:sldId id="277" r:id="rId6"/>
    <p:sldId id="276" r:id="rId7"/>
    <p:sldId id="273" r:id="rId8"/>
    <p:sldId id="274" r:id="rId9"/>
    <p:sldId id="283" r:id="rId10"/>
    <p:sldId id="275" r:id="rId11"/>
    <p:sldId id="279" r:id="rId12"/>
    <p:sldId id="282" r:id="rId13"/>
    <p:sldId id="281" r:id="rId14"/>
    <p:sldId id="280" r:id="rId15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15E0D-68B7-A4D6-7566-CE2823286852}" v="8" dt="2026-03-20T01:59:02.532"/>
    <p1510:client id="{F7BD69B1-2B81-E9A6-26FF-018C34E6CB8D}" v="167" dt="2026-03-19T10:33:46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420" autoAdjust="0"/>
  </p:normalViewPr>
  <p:slideViewPr>
    <p:cSldViewPr snapToGrid="0">
      <p:cViewPr varScale="1">
        <p:scale>
          <a:sx n="99" d="100"/>
          <a:sy n="99" d="100"/>
        </p:scale>
        <p:origin x="300" y="35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8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0A163-D1E7-429D-A567-B319B5E98FA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C795D-493D-4F62-93B9-3C38AF72E8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29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438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8431E5-B5C3-47AF-B88B-F68CE987C6E7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5E33AD-2091-4A48-AC28-2A22E2888BB9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8"/>
          </p:nvPr>
        </p:nvSpPr>
        <p:spPr/>
        <p:txBody>
          <a:bodyPr/>
          <a:lstStyle/>
          <a:p>
            <a:fld id="{9F974F52-5BBA-410E-ACFE-D81A9ED04E65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E6CF58-95B3-4E28-88B2-69CB3D36FD0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Для правки текста заглавия щёлкните мышью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ftr" idx="37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95" name="PlaceHolder 4"/>
          <p:cNvSpPr>
            <a:spLocks noGrp="1"/>
          </p:cNvSpPr>
          <p:nvPr>
            <p:ph type="sldNum" idx="38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AFB8A77-57F0-492A-B95F-E6546D47CD25}" type="slidenum">
              <a:rPr lang="ru-RU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dt" idx="39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80975" y="1076325"/>
            <a:ext cx="11696699" cy="3162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ru-RU" dirty="0">
                <a:solidFill>
                  <a:schemeClr val="accent5"/>
                </a:solidFill>
              </a:rPr>
              <a:t>Интеллектуальное развитие дошкольников: </a:t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>формирование предпосылок</a:t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> инженерного мышления и </a:t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>естественно-научных представлений </a:t>
            </a:r>
            <a:br>
              <a:rPr lang="ru-RU" dirty="0">
                <a:solidFill>
                  <a:schemeClr val="accent5"/>
                </a:solidFill>
              </a:rPr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2400" y="3717925"/>
            <a:ext cx="3524250" cy="2349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/>
          <p:nvPr/>
        </p:nvSpPr>
        <p:spPr>
          <a:xfrm>
            <a:off x="949680" y="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rgbClr val="0070C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5" name="PlaceHolder 1"/>
          <p:cNvSpPr txBox="1">
            <a:spLocks/>
          </p:cNvSpPr>
          <p:nvPr/>
        </p:nvSpPr>
        <p:spPr>
          <a:xfrm>
            <a:off x="419100" y="1304639"/>
            <a:ext cx="10944225" cy="4448461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Инженерное мышление у дошкольника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— это способность видеть задачу, искать способы её решения, планировать, пробовать, анализировать результат. Проявляется через конструирование, моделирование, простые алгоритмы, элементарное программирование.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Естественно-научное образование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  <a:t>— формирование представлений о свойствах объектов и явлений природы, умение наблюдать, сравнивать, делать выводы через экспериментирование.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/>
          <p:nvPr/>
        </p:nvSpPr>
        <p:spPr>
          <a:xfrm>
            <a:off x="949680" y="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rgbClr val="0070C0"/>
              </a:solidFill>
              <a:effectLst/>
              <a:uFillTx/>
              <a:latin typeface="Arial"/>
              <a:cs typeface="Arial"/>
            </a:endParaRPr>
          </a:p>
        </p:txBody>
      </p:sp>
      <p:sp>
        <p:nvSpPr>
          <p:cNvPr id="5" name="PlaceHolder 1"/>
          <p:cNvSpPr txBox="1">
            <a:spLocks/>
          </p:cNvSpPr>
          <p:nvPr/>
        </p:nvSpPr>
        <p:spPr>
          <a:xfrm>
            <a:off x="653325" y="2286000"/>
            <a:ext cx="10944225" cy="467677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tabLst>
                <a:tab pos="0" algn="l"/>
              </a:tabLst>
            </a:pPr>
            <a:r>
              <a:rPr lang="ru-RU" sz="3200" b="1" dirty="0">
                <a:solidFill>
                  <a:srgbClr val="4472C4"/>
                </a:solidFill>
              </a:rPr>
              <a:t>Основные рекомендации по формированию предпосылок инженерного мышления и естественно-научных представлений:</a:t>
            </a:r>
          </a:p>
          <a:p>
            <a:pPr lvl="0" algn="ctr">
              <a:tabLst>
                <a:tab pos="0" algn="l"/>
              </a:tabLst>
            </a:pPr>
            <a:endParaRPr lang="ru-RU" sz="3200" b="1" dirty="0">
              <a:solidFill>
                <a:srgbClr val="4472C4"/>
              </a:solidFill>
            </a:endParaRPr>
          </a:p>
          <a:p>
            <a:pPr lvl="0" algn="just">
              <a:tabLst>
                <a:tab pos="0" algn="l"/>
              </a:tabLst>
            </a:pPr>
            <a:r>
              <a:rPr lang="ru-RU" sz="3200" dirty="0">
                <a:solidFill>
                  <a:srgbClr val="4472C4"/>
                </a:solidFill>
              </a:rPr>
              <a:t>1.</a:t>
            </a:r>
            <a:r>
              <a:rPr lang="ru-RU" sz="3200" b="1" dirty="0">
                <a:solidFill>
                  <a:srgbClr val="4472C4"/>
                </a:solidFill>
              </a:rPr>
              <a:t>	</a:t>
            </a:r>
            <a:r>
              <a:rPr lang="ru-RU" sz="2800" dirty="0">
                <a:solidFill>
                  <a:srgbClr val="4472C4"/>
                </a:solidFill>
              </a:rPr>
              <a:t>Учитывайте возрастные особенности. </a:t>
            </a:r>
          </a:p>
          <a:p>
            <a:pPr lvl="0" algn="just">
              <a:tabLst>
                <a:tab pos="0" algn="l"/>
              </a:tabLst>
            </a:pPr>
            <a:r>
              <a:rPr lang="ru-RU" sz="2800" dirty="0">
                <a:solidFill>
                  <a:srgbClr val="4472C4"/>
                </a:solidFill>
              </a:rPr>
              <a:t>2.	Используйте игры</a:t>
            </a:r>
          </a:p>
          <a:p>
            <a:pPr lvl="0" algn="just">
              <a:tabLst>
                <a:tab pos="0" algn="l"/>
              </a:tabLst>
            </a:pPr>
            <a:r>
              <a:rPr lang="ru-RU" sz="2800" dirty="0">
                <a:solidFill>
                  <a:srgbClr val="4472C4"/>
                </a:solidFill>
              </a:rPr>
              <a:t>3.	Вовлекайте родителей.</a:t>
            </a:r>
          </a:p>
          <a:p>
            <a:pPr lvl="0" algn="just">
              <a:tabLst>
                <a:tab pos="0" algn="l"/>
              </a:tabLst>
            </a:pPr>
            <a:r>
              <a:rPr lang="ru-RU" sz="2800" dirty="0">
                <a:solidFill>
                  <a:srgbClr val="4472C4"/>
                </a:solidFill>
              </a:rPr>
              <a:t>4.	Создавайте позитивную атмосферу.</a:t>
            </a:r>
          </a:p>
          <a:p>
            <a:pPr lvl="0" algn="just">
              <a:tabLst>
                <a:tab pos="0" algn="l"/>
              </a:tabLst>
            </a:pPr>
            <a:r>
              <a:rPr lang="ru-RU" sz="2800" dirty="0">
                <a:solidFill>
                  <a:srgbClr val="4472C4"/>
                </a:solidFill>
              </a:rPr>
              <a:t>5.	Фиксируйте результаты.</a:t>
            </a:r>
          </a:p>
          <a:p>
            <a:pPr lvl="0" algn="just">
              <a:tabLst>
                <a:tab pos="0" algn="l"/>
              </a:tabLst>
            </a:pPr>
            <a:r>
              <a:rPr lang="ru-RU" sz="2800" dirty="0">
                <a:solidFill>
                  <a:srgbClr val="4472C4"/>
                </a:solidFill>
              </a:rPr>
              <a:t>6.	Используйте конструирование как основу деятельности.</a:t>
            </a:r>
          </a:p>
          <a:p>
            <a:pPr lvl="0" algn="just">
              <a:tabLst>
                <a:tab pos="0" algn="l"/>
              </a:tabLst>
            </a:pPr>
            <a:r>
              <a:rPr lang="ru-RU" sz="2800" dirty="0">
                <a:solidFill>
                  <a:srgbClr val="4472C4"/>
                </a:solidFill>
              </a:rPr>
              <a:t>7.	Организуйте пространство для инженерной деятельности, лаборатории, уголков экспериментирования.</a:t>
            </a:r>
          </a:p>
          <a:p>
            <a:pPr lvl="0" algn="just">
              <a:tabLst>
                <a:tab pos="0" algn="l"/>
              </a:tabLst>
            </a:pPr>
            <a:r>
              <a:rPr lang="ru-RU" sz="2800" dirty="0">
                <a:solidFill>
                  <a:srgbClr val="4472C4"/>
                </a:solidFill>
              </a:rPr>
              <a:t> </a:t>
            </a:r>
          </a:p>
          <a:p>
            <a:pPr lvl="0">
              <a:tabLst>
                <a:tab pos="0" algn="l"/>
              </a:tabLst>
            </a:pPr>
            <a:endParaRPr lang="ru-RU" sz="2800" dirty="0">
              <a:solidFill>
                <a:srgbClr val="4472C4"/>
              </a:solidFill>
            </a:endParaRPr>
          </a:p>
          <a:p>
            <a:pPr lvl="0">
              <a:tabLst>
                <a:tab pos="0" algn="l"/>
              </a:tabLst>
            </a:pPr>
            <a:r>
              <a:rPr lang="ru-RU" sz="2800" dirty="0">
                <a:solidFill>
                  <a:srgbClr val="4472C4"/>
                </a:solidFill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881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60939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Мотивация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807600" y="1082040"/>
            <a:ext cx="10957680" cy="2437590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rgbClr val="0070C0"/>
                </a:solidFill>
              </a:rPr>
              <a:t>   Через участие в выставках технического творчества и конкурсах, повышает интерес и дает возможность продемонстрировать достижения.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21879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Использование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70C0"/>
                </a:solidFill>
              </a:rPr>
              <a:t>современных технологий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707451" y="1923943"/>
            <a:ext cx="10514160" cy="398878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70C0"/>
                </a:solidFill>
              </a:rPr>
              <a:t>здоровье сберегающие технологии;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70C0"/>
                </a:solidFill>
              </a:rPr>
              <a:t>технологии проектной деятельности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70C0"/>
                </a:solidFill>
              </a:rPr>
              <a:t>технология исследовательской деятельности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70C0"/>
                </a:solidFill>
              </a:rPr>
              <a:t>информационно-коммуникационные технологии;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70C0"/>
                </a:solidFill>
              </a:rPr>
              <a:t>личностно-ориентированные технологии;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70C0"/>
                </a:solidFill>
              </a:rPr>
              <a:t>технология </a:t>
            </a:r>
            <a:r>
              <a:rPr lang="ru-RU" sz="3200" dirty="0" err="1" smtClean="0">
                <a:solidFill>
                  <a:srgbClr val="0070C0"/>
                </a:solidFill>
              </a:rPr>
              <a:t>портфолио</a:t>
            </a:r>
            <a:r>
              <a:rPr lang="ru-RU" sz="3200" dirty="0" smtClean="0">
                <a:solidFill>
                  <a:srgbClr val="0070C0"/>
                </a:solidFill>
              </a:rPr>
              <a:t> дошкольника и воспитателя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70C0"/>
                </a:solidFill>
              </a:rPr>
              <a:t>игровая технология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70C0"/>
                </a:solidFill>
              </a:rPr>
              <a:t>технология «ТРИЗ» 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70C0"/>
                </a:solidFill>
              </a:rPr>
              <a:t>технологии предметно – развивающей среды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609398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0070C0"/>
                </a:solidFill>
              </a:rPr>
              <a:t>Триз</a:t>
            </a:r>
            <a:r>
              <a:rPr lang="ru-RU" dirty="0" smtClean="0">
                <a:solidFill>
                  <a:srgbClr val="0070C0"/>
                </a:solidFill>
              </a:rPr>
              <a:t>- технологии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929520" y="1407960"/>
            <a:ext cx="10514160" cy="609398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62328420-fcb9-4e6e-9184-66af1c372621.jpg"/>
          <p:cNvPicPr>
            <a:picLocks noChangeAspect="1"/>
          </p:cNvPicPr>
          <p:nvPr/>
        </p:nvPicPr>
        <p:blipFill>
          <a:blip r:embed="rId2"/>
          <a:srcRect r="444" b="32000"/>
          <a:stretch>
            <a:fillRect/>
          </a:stretch>
        </p:blipFill>
        <p:spPr>
          <a:xfrm>
            <a:off x="518160" y="1158240"/>
            <a:ext cx="5120640" cy="4663440"/>
          </a:xfrm>
          <a:prstGeom prst="rect">
            <a:avLst/>
          </a:prstGeom>
        </p:spPr>
      </p:pic>
      <p:pic>
        <p:nvPicPr>
          <p:cNvPr id="5" name="Рисунок 4" descr="9949651f-aa13-4ff4-b123-6f3fb6e64368.jpg"/>
          <p:cNvPicPr>
            <a:picLocks noChangeAspect="1"/>
          </p:cNvPicPr>
          <p:nvPr/>
        </p:nvPicPr>
        <p:blipFill>
          <a:blip r:embed="rId3"/>
          <a:srcRect l="-289" t="18026" r="-929" b="23605"/>
          <a:stretch>
            <a:fillRect/>
          </a:stretch>
        </p:blipFill>
        <p:spPr>
          <a:xfrm>
            <a:off x="6080760" y="1280160"/>
            <a:ext cx="5334000" cy="4145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80" y="327524"/>
            <a:ext cx="10514160" cy="886397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70C0"/>
                </a:solidFill>
              </a:rPr>
              <a:t>Познавательно- исследовательская деятельность</a:t>
            </a:r>
            <a:br>
              <a:rPr lang="ru-RU" sz="3200" dirty="0" smtClean="0">
                <a:solidFill>
                  <a:srgbClr val="0070C0"/>
                </a:solidFill>
              </a:rPr>
            </a:br>
            <a:r>
              <a:rPr lang="ru-RU" sz="3200" dirty="0" smtClean="0">
                <a:solidFill>
                  <a:srgbClr val="0070C0"/>
                </a:solidFill>
              </a:rPr>
              <a:t>(экспериментирование, опыты)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838080" y="494899"/>
            <a:ext cx="10514160" cy="609398"/>
          </a:xfrm>
        </p:spPr>
        <p:txBody>
          <a:bodyPr/>
          <a:lstStyle/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fae4fc19-385a-4753-93d1-f174753d4fc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121920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e5a980b2-d312-4957-9502-1a0a517370b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32510" y="365760"/>
            <a:ext cx="4309110" cy="5745480"/>
          </a:xfrm>
          <a:prstGeom prst="rect">
            <a:avLst/>
          </a:prstGeom>
        </p:spPr>
      </p:pic>
      <p:pic>
        <p:nvPicPr>
          <p:cNvPr id="5" name="Рисунок 4" descr="bec9850e-9542-4f1c-b9fa-dc58931807d1.jpg"/>
          <p:cNvPicPr>
            <a:picLocks noChangeAspect="1"/>
          </p:cNvPicPr>
          <p:nvPr/>
        </p:nvPicPr>
        <p:blipFill>
          <a:blip r:embed="rId3"/>
          <a:srcRect l="298"/>
          <a:stretch>
            <a:fillRect/>
          </a:stretch>
        </p:blipFill>
        <p:spPr>
          <a:xfrm>
            <a:off x="5943600" y="788276"/>
            <a:ext cx="5281448" cy="5376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60939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Проектная деятельность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838080" y="722201"/>
            <a:ext cx="10514160" cy="609398"/>
          </a:xfrm>
        </p:spPr>
        <p:txBody>
          <a:bodyPr/>
          <a:lstStyle/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DnEeb0LMosrzVURPMAtBJJWNV5A1pNmo1KQ0rx7glie03pimDsDmCQz572KtsDTN9_OOS_aQpYZAi1jaq-VF7Vq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" y="1152716"/>
            <a:ext cx="4278128" cy="5705284"/>
          </a:xfrm>
          <a:prstGeom prst="rect">
            <a:avLst/>
          </a:prstGeom>
        </p:spPr>
      </p:pic>
      <p:pic>
        <p:nvPicPr>
          <p:cNvPr id="5" name="Рисунок 4" descr="0To7CZOoDdzBTk3-RSwMdzHKrxTICO98KHSA6c99l2bLVy2ZVmUiSjgvf50G8JGxmzRHcLD13pyMu4V7VNnmEp1R.jpg"/>
          <p:cNvPicPr>
            <a:picLocks noChangeAspect="1"/>
          </p:cNvPicPr>
          <p:nvPr/>
        </p:nvPicPr>
        <p:blipFill>
          <a:blip r:embed="rId3"/>
          <a:srcRect l="10560" t="154" r="30086" b="1284"/>
          <a:stretch>
            <a:fillRect/>
          </a:stretch>
        </p:blipFill>
        <p:spPr>
          <a:xfrm>
            <a:off x="4955627" y="1166648"/>
            <a:ext cx="7236373" cy="54075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60939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Развивающая среда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838080" y="635266"/>
            <a:ext cx="10514160" cy="330531"/>
          </a:xfrm>
        </p:spPr>
        <p:txBody>
          <a:bodyPr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050" name="Picture 2" descr="C:\Users\User\Downloads\c32d719f-4212-4e54-9756-322e7a8b450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873908"/>
            <a:ext cx="5298176" cy="3973632"/>
          </a:xfrm>
          <a:prstGeom prst="rect">
            <a:avLst/>
          </a:prstGeom>
          <a:noFill/>
        </p:spPr>
      </p:pic>
      <p:pic>
        <p:nvPicPr>
          <p:cNvPr id="2052" name="Picture 4" descr="C:\Users\User\Downloads\65a0ced0-cb42-41e1-9b0d-72aac15eafa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1759" y="1813086"/>
            <a:ext cx="5504705" cy="41457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21879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52064" y="0"/>
            <a:ext cx="9773835" cy="736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7565" y="252248"/>
            <a:ext cx="9671265" cy="728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73117" y="-7871047"/>
            <a:ext cx="12565117" cy="16683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60939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Общие принципы успешной работы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655200" y="1728000"/>
            <a:ext cx="10514160" cy="304698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Последовательность и постепенность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Интеграция видов деятельности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Создание развивающей среды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Поддержка детской инициативы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Мониторинг 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</TotalTime>
  <Words>232</Words>
  <Application>Microsoft Office PowerPoint</Application>
  <PresentationFormat>Широкоэкранный</PresentationFormat>
  <Paragraphs>39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Aptos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Тема Office</vt:lpstr>
      <vt:lpstr>Интеллектуальное развитие дошкольников:  формирование предпосылок  инженерного мышления и  естественно-научных представлений  </vt:lpstr>
      <vt:lpstr>Презентация PowerPoint</vt:lpstr>
      <vt:lpstr>Презентация PowerPoint</vt:lpstr>
      <vt:lpstr>Мотивация </vt:lpstr>
      <vt:lpstr>Использование современных технологий</vt:lpstr>
      <vt:lpstr>Триз- технологии</vt:lpstr>
      <vt:lpstr>Познавательно- исследовательская деятельность (экспериментирование, опыты)</vt:lpstr>
      <vt:lpstr>Презентация PowerPoint</vt:lpstr>
      <vt:lpstr>Проектная деятельность</vt:lpstr>
      <vt:lpstr>Развивающая среда</vt:lpstr>
      <vt:lpstr> </vt:lpstr>
      <vt:lpstr>Презентация PowerPoint</vt:lpstr>
      <vt:lpstr>Общие принципы успешной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</dc:title>
  <dc:subject/>
  <dc:creator>1</dc:creator>
  <dc:description/>
  <cp:lastModifiedBy>User</cp:lastModifiedBy>
  <cp:revision>148</cp:revision>
  <dcterms:modified xsi:type="dcterms:W3CDTF">2026-08-25T06:10:26Z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8</vt:r8>
  </property>
</Properties>
</file>