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4" r:id="rId1"/>
    <p:sldMasterId id="2147483677" r:id="rId2"/>
  </p:sldMasterIdLst>
  <p:notesMasterIdLst>
    <p:notesMasterId r:id="rId26"/>
  </p:notesMasterIdLst>
  <p:sldIdLst>
    <p:sldId id="259" r:id="rId3"/>
    <p:sldId id="289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272" r:id="rId17"/>
    <p:sldId id="274" r:id="rId18"/>
    <p:sldId id="276" r:id="rId19"/>
    <p:sldId id="278" r:id="rId20"/>
    <p:sldId id="279" r:id="rId21"/>
    <p:sldId id="282" r:id="rId22"/>
    <p:sldId id="283" r:id="rId23"/>
    <p:sldId id="286" r:id="rId24"/>
    <p:sldId id="287" r:id="rId25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315E0D-68B7-A4D6-7566-CE2823286852}" v="8" dt="2026-03-20T01:59:02.532"/>
    <p1510:client id="{F7BD69B1-2B81-E9A6-26FF-018C34E6CB8D}" v="167" dt="2026-03-19T10:33:46.342"/>
  </p1510:revLst>
</p1510:revInfo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420" autoAdjust="0"/>
  </p:normalViewPr>
  <p:slideViewPr>
    <p:cSldViewPr snapToGrid="0">
      <p:cViewPr>
        <p:scale>
          <a:sx n="82" d="100"/>
          <a:sy n="82" d="100"/>
        </p:scale>
        <p:origin x="-1428" y="-4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88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7;&#1040;&#1054;%202026\&#1044;&#1080;&#1072;&#1075;&#1088;&#1072;&#1084;&#1084;&#1099;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Sheet1!$A$2:$A$24</c:f>
              <c:strCache>
                <c:ptCount val="23"/>
                <c:pt idx="0">
                  <c:v>ИК1</c:v>
                </c:pt>
                <c:pt idx="1">
                  <c:v>ИК2</c:v>
                </c:pt>
                <c:pt idx="2">
                  <c:v>ИК3</c:v>
                </c:pt>
                <c:pt idx="3">
                  <c:v>Задание 2</c:v>
                </c:pt>
                <c:pt idx="4">
                  <c:v>Задание 3</c:v>
                </c:pt>
                <c:pt idx="5">
                  <c:v>Задание 4</c:v>
                </c:pt>
                <c:pt idx="6">
                  <c:v>Задание 5</c:v>
                </c:pt>
                <c:pt idx="7">
                  <c:v>Задание 6</c:v>
                </c:pt>
                <c:pt idx="8">
                  <c:v>Задание 7</c:v>
                </c:pt>
                <c:pt idx="9">
                  <c:v>Задание 8</c:v>
                </c:pt>
                <c:pt idx="10">
                  <c:v>Задание 9</c:v>
                </c:pt>
                <c:pt idx="11">
                  <c:v>Задание 10</c:v>
                </c:pt>
                <c:pt idx="12">
                  <c:v>Задание 11</c:v>
                </c:pt>
                <c:pt idx="13">
                  <c:v>Задание 12</c:v>
                </c:pt>
                <c:pt idx="14">
                  <c:v>СК1</c:v>
                </c:pt>
                <c:pt idx="15">
                  <c:v>СК2</c:v>
                </c:pt>
                <c:pt idx="16">
                  <c:v>СК3</c:v>
                </c:pt>
                <c:pt idx="17">
                  <c:v>СК4</c:v>
                </c:pt>
                <c:pt idx="18">
                  <c:v>ГК1</c:v>
                </c:pt>
                <c:pt idx="19">
                  <c:v>ГК2</c:v>
                </c:pt>
                <c:pt idx="20">
                  <c:v>ГК3</c:v>
                </c:pt>
                <c:pt idx="21">
                  <c:v>ГК4</c:v>
                </c:pt>
                <c:pt idx="22">
                  <c:v>ФК1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87.44</c:v>
                </c:pt>
                <c:pt idx="1">
                  <c:v>85.91</c:v>
                </c:pt>
                <c:pt idx="2">
                  <c:v>66.33</c:v>
                </c:pt>
                <c:pt idx="3">
                  <c:v>59.65</c:v>
                </c:pt>
                <c:pt idx="4">
                  <c:v>56.1</c:v>
                </c:pt>
                <c:pt idx="5">
                  <c:v>59</c:v>
                </c:pt>
                <c:pt idx="6">
                  <c:v>62.19</c:v>
                </c:pt>
                <c:pt idx="7">
                  <c:v>50.31</c:v>
                </c:pt>
                <c:pt idx="8">
                  <c:v>51.37</c:v>
                </c:pt>
                <c:pt idx="9">
                  <c:v>74.86</c:v>
                </c:pt>
                <c:pt idx="10">
                  <c:v>75.760000000000005</c:v>
                </c:pt>
                <c:pt idx="11">
                  <c:v>75.89</c:v>
                </c:pt>
                <c:pt idx="12">
                  <c:v>67.099999999999994</c:v>
                </c:pt>
                <c:pt idx="13">
                  <c:v>82.56</c:v>
                </c:pt>
                <c:pt idx="14">
                  <c:v>93.2</c:v>
                </c:pt>
                <c:pt idx="15">
                  <c:v>83.91</c:v>
                </c:pt>
                <c:pt idx="16">
                  <c:v>67.28</c:v>
                </c:pt>
                <c:pt idx="17">
                  <c:v>90.14</c:v>
                </c:pt>
                <c:pt idx="18">
                  <c:v>28.26</c:v>
                </c:pt>
                <c:pt idx="19">
                  <c:v>17.579999999999998</c:v>
                </c:pt>
                <c:pt idx="20">
                  <c:v>36.83</c:v>
                </c:pt>
                <c:pt idx="21">
                  <c:v>41.88</c:v>
                </c:pt>
                <c:pt idx="22">
                  <c:v>49.63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C7-478C-A5B9-9FEE1A6FA9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Sheet1!$A$2:$A$24</c:f>
              <c:strCache>
                <c:ptCount val="23"/>
                <c:pt idx="0">
                  <c:v>ИК1</c:v>
                </c:pt>
                <c:pt idx="1">
                  <c:v>ИК2</c:v>
                </c:pt>
                <c:pt idx="2">
                  <c:v>ИК3</c:v>
                </c:pt>
                <c:pt idx="3">
                  <c:v>Задание 2</c:v>
                </c:pt>
                <c:pt idx="4">
                  <c:v>Задание 3</c:v>
                </c:pt>
                <c:pt idx="5">
                  <c:v>Задание 4</c:v>
                </c:pt>
                <c:pt idx="6">
                  <c:v>Задание 5</c:v>
                </c:pt>
                <c:pt idx="7">
                  <c:v>Задание 6</c:v>
                </c:pt>
                <c:pt idx="8">
                  <c:v>Задание 7</c:v>
                </c:pt>
                <c:pt idx="9">
                  <c:v>Задание 8</c:v>
                </c:pt>
                <c:pt idx="10">
                  <c:v>Задание 9</c:v>
                </c:pt>
                <c:pt idx="11">
                  <c:v>Задание 10</c:v>
                </c:pt>
                <c:pt idx="12">
                  <c:v>Задание 11</c:v>
                </c:pt>
                <c:pt idx="13">
                  <c:v>Задание 12</c:v>
                </c:pt>
                <c:pt idx="14">
                  <c:v>СК1</c:v>
                </c:pt>
                <c:pt idx="15">
                  <c:v>СК2</c:v>
                </c:pt>
                <c:pt idx="16">
                  <c:v>СК3</c:v>
                </c:pt>
                <c:pt idx="17">
                  <c:v>СК4</c:v>
                </c:pt>
                <c:pt idx="18">
                  <c:v>ГК1</c:v>
                </c:pt>
                <c:pt idx="19">
                  <c:v>ГК2</c:v>
                </c:pt>
                <c:pt idx="20">
                  <c:v>ГК3</c:v>
                </c:pt>
                <c:pt idx="21">
                  <c:v>ГК4</c:v>
                </c:pt>
                <c:pt idx="22">
                  <c:v>ФК1</c:v>
                </c:pt>
              </c:strCache>
            </c:strRef>
          </c:cat>
          <c:val>
            <c:numRef>
              <c:f>Sheet1!$C$2:$C$24</c:f>
              <c:numCache>
                <c:formatCode>General</c:formatCode>
                <c:ptCount val="23"/>
                <c:pt idx="0">
                  <c:v>91.21</c:v>
                </c:pt>
                <c:pt idx="1">
                  <c:v>90.43</c:v>
                </c:pt>
                <c:pt idx="2">
                  <c:v>73.95</c:v>
                </c:pt>
                <c:pt idx="3">
                  <c:v>67.61</c:v>
                </c:pt>
                <c:pt idx="4">
                  <c:v>59.62</c:v>
                </c:pt>
                <c:pt idx="5">
                  <c:v>57.75</c:v>
                </c:pt>
                <c:pt idx="6">
                  <c:v>44.01</c:v>
                </c:pt>
                <c:pt idx="7">
                  <c:v>53.18</c:v>
                </c:pt>
                <c:pt idx="8">
                  <c:v>57.89</c:v>
                </c:pt>
                <c:pt idx="9">
                  <c:v>78.48</c:v>
                </c:pt>
                <c:pt idx="10">
                  <c:v>67.08</c:v>
                </c:pt>
                <c:pt idx="11">
                  <c:v>81.97</c:v>
                </c:pt>
                <c:pt idx="12">
                  <c:v>59.53</c:v>
                </c:pt>
                <c:pt idx="13">
                  <c:v>71.180000000000007</c:v>
                </c:pt>
                <c:pt idx="14">
                  <c:v>94.43</c:v>
                </c:pt>
                <c:pt idx="15">
                  <c:v>80.260000000000005</c:v>
                </c:pt>
                <c:pt idx="16">
                  <c:v>72.59</c:v>
                </c:pt>
                <c:pt idx="17">
                  <c:v>94.06</c:v>
                </c:pt>
                <c:pt idx="18">
                  <c:v>32.42</c:v>
                </c:pt>
                <c:pt idx="19">
                  <c:v>22.45</c:v>
                </c:pt>
                <c:pt idx="20">
                  <c:v>47.89</c:v>
                </c:pt>
                <c:pt idx="21">
                  <c:v>49.1</c:v>
                </c:pt>
                <c:pt idx="22">
                  <c:v>91.78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FC7-478C-A5B9-9FEE1A6FA9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6"/>
        <c:overlap val="-28"/>
        <c:axId val="75722112"/>
        <c:axId val="75756672"/>
      </c:barChart>
      <c:catAx>
        <c:axId val="757221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756672"/>
        <c:crosses val="autoZero"/>
        <c:auto val="1"/>
        <c:lblAlgn val="ctr"/>
        <c:lblOffset val="100"/>
        <c:noMultiLvlLbl val="0"/>
      </c:catAx>
      <c:valAx>
        <c:axId val="7575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72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uri="{0b15fc19-7d7d-44ad-8c2d-2c3a37ce22c3}">
        <chartProps xmlns="https://web.wps.cn/et/2018/main" chartId="{0af4b388-01cc-4a70-9af3-a2b453022ded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ЕГЭ в разрезе МО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КОНФ!$D$19</c:f>
              <c:strCache>
                <c:ptCount val="1"/>
                <c:pt idx="0">
                  <c:v>ниже минимального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КОНФ!$C$20:$C$30</c:f>
              <c:strCache>
                <c:ptCount val="11"/>
                <c:pt idx="0">
                  <c:v>г.Горно-Алтайск</c:v>
                </c:pt>
                <c:pt idx="1">
                  <c:v>Кош-Агачский район</c:v>
                </c:pt>
                <c:pt idx="2">
                  <c:v>Майминский район</c:v>
                </c:pt>
                <c:pt idx="3">
                  <c:v>Онгудайский район</c:v>
                </c:pt>
                <c:pt idx="4">
                  <c:v>Турочакский район</c:v>
                </c:pt>
                <c:pt idx="5">
                  <c:v>Улаганский район</c:v>
                </c:pt>
                <c:pt idx="6">
                  <c:v>Усть-Канский район</c:v>
                </c:pt>
                <c:pt idx="7">
                  <c:v>Усть-Коксинский район</c:v>
                </c:pt>
                <c:pt idx="8">
                  <c:v>Чемальский район</c:v>
                </c:pt>
                <c:pt idx="9">
                  <c:v>Чойский район</c:v>
                </c:pt>
                <c:pt idx="10">
                  <c:v>Шебалинский район</c:v>
                </c:pt>
              </c:strCache>
            </c:strRef>
          </c:cat>
          <c:val>
            <c:numRef>
              <c:f>КОНФ!$D$20:$D$30</c:f>
              <c:numCache>
                <c:formatCode>General</c:formatCode>
                <c:ptCount val="11"/>
                <c:pt idx="0">
                  <c:v>1.1200000000000001</c:v>
                </c:pt>
                <c:pt idx="1">
                  <c:v>0.56000000000000005</c:v>
                </c:pt>
                <c:pt idx="2">
                  <c:v>3.6</c:v>
                </c:pt>
                <c:pt idx="3">
                  <c:v>6.67</c:v>
                </c:pt>
                <c:pt idx="4">
                  <c:v>0</c:v>
                </c:pt>
                <c:pt idx="5">
                  <c:v>0</c:v>
                </c:pt>
                <c:pt idx="6">
                  <c:v>1.04</c:v>
                </c:pt>
                <c:pt idx="7">
                  <c:v>1.37</c:v>
                </c:pt>
                <c:pt idx="8">
                  <c:v>2.94</c:v>
                </c:pt>
                <c:pt idx="9">
                  <c:v>0</c:v>
                </c:pt>
                <c:pt idx="10">
                  <c:v>1.45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F8-4A6A-A665-717CE7BE0C4A}"/>
            </c:ext>
          </c:extLst>
        </c:ser>
        <c:ser>
          <c:idx val="1"/>
          <c:order val="1"/>
          <c:tx>
            <c:strRef>
              <c:f>КОНФ!$E$19</c:f>
              <c:strCache>
                <c:ptCount val="1"/>
                <c:pt idx="0">
                  <c:v>от минимального до 60 баллов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КОНФ!$C$20:$C$30</c:f>
              <c:strCache>
                <c:ptCount val="11"/>
                <c:pt idx="0">
                  <c:v>г.Горно-Алтайск</c:v>
                </c:pt>
                <c:pt idx="1">
                  <c:v>Кош-Агачский район</c:v>
                </c:pt>
                <c:pt idx="2">
                  <c:v>Майминский район</c:v>
                </c:pt>
                <c:pt idx="3">
                  <c:v>Онгудайский район</c:v>
                </c:pt>
                <c:pt idx="4">
                  <c:v>Турочакский район</c:v>
                </c:pt>
                <c:pt idx="5">
                  <c:v>Улаганский район</c:v>
                </c:pt>
                <c:pt idx="6">
                  <c:v>Усть-Канский район</c:v>
                </c:pt>
                <c:pt idx="7">
                  <c:v>Усть-Коксинский район</c:v>
                </c:pt>
                <c:pt idx="8">
                  <c:v>Чемальский район</c:v>
                </c:pt>
                <c:pt idx="9">
                  <c:v>Чойский район</c:v>
                </c:pt>
                <c:pt idx="10">
                  <c:v>Шебалинский район</c:v>
                </c:pt>
              </c:strCache>
            </c:strRef>
          </c:cat>
          <c:val>
            <c:numRef>
              <c:f>КОНФ!$E$20:$E$30</c:f>
              <c:numCache>
                <c:formatCode>General</c:formatCode>
                <c:ptCount val="11"/>
                <c:pt idx="0">
                  <c:v>49.52</c:v>
                </c:pt>
                <c:pt idx="1">
                  <c:v>65.17</c:v>
                </c:pt>
                <c:pt idx="2">
                  <c:v>50.45</c:v>
                </c:pt>
                <c:pt idx="3">
                  <c:v>76.67</c:v>
                </c:pt>
                <c:pt idx="4">
                  <c:v>64.91</c:v>
                </c:pt>
                <c:pt idx="5">
                  <c:v>75</c:v>
                </c:pt>
                <c:pt idx="6">
                  <c:v>65.63</c:v>
                </c:pt>
                <c:pt idx="7">
                  <c:v>64.38</c:v>
                </c:pt>
                <c:pt idx="8">
                  <c:v>69.12</c:v>
                </c:pt>
                <c:pt idx="9">
                  <c:v>61.02</c:v>
                </c:pt>
                <c:pt idx="10">
                  <c:v>60.87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F8-4A6A-A665-717CE7BE0C4A}"/>
            </c:ext>
          </c:extLst>
        </c:ser>
        <c:ser>
          <c:idx val="2"/>
          <c:order val="2"/>
          <c:tx>
            <c:strRef>
              <c:f>КОНФ!$F$19</c:f>
              <c:strCache>
                <c:ptCount val="1"/>
                <c:pt idx="0">
                  <c:v>от 61 до 80 баллов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КОНФ!$C$20:$C$30</c:f>
              <c:strCache>
                <c:ptCount val="11"/>
                <c:pt idx="0">
                  <c:v>г.Горно-Алтайск</c:v>
                </c:pt>
                <c:pt idx="1">
                  <c:v>Кош-Агачский район</c:v>
                </c:pt>
                <c:pt idx="2">
                  <c:v>Майминский район</c:v>
                </c:pt>
                <c:pt idx="3">
                  <c:v>Онгудайский район</c:v>
                </c:pt>
                <c:pt idx="4">
                  <c:v>Турочакский район</c:v>
                </c:pt>
                <c:pt idx="5">
                  <c:v>Улаганский район</c:v>
                </c:pt>
                <c:pt idx="6">
                  <c:v>Усть-Канский район</c:v>
                </c:pt>
                <c:pt idx="7">
                  <c:v>Усть-Коксинский район</c:v>
                </c:pt>
                <c:pt idx="8">
                  <c:v>Чемальский район</c:v>
                </c:pt>
                <c:pt idx="9">
                  <c:v>Чойский район</c:v>
                </c:pt>
                <c:pt idx="10">
                  <c:v>Шебалинский район</c:v>
                </c:pt>
              </c:strCache>
            </c:strRef>
          </c:cat>
          <c:val>
            <c:numRef>
              <c:f>КОНФ!$F$20:$F$30</c:f>
              <c:numCache>
                <c:formatCode>General</c:formatCode>
                <c:ptCount val="11"/>
                <c:pt idx="0">
                  <c:v>39.14</c:v>
                </c:pt>
                <c:pt idx="1">
                  <c:v>28.65</c:v>
                </c:pt>
                <c:pt idx="2">
                  <c:v>37.840000000000003</c:v>
                </c:pt>
                <c:pt idx="3">
                  <c:v>14.44</c:v>
                </c:pt>
                <c:pt idx="4">
                  <c:v>33.33</c:v>
                </c:pt>
                <c:pt idx="5">
                  <c:v>25</c:v>
                </c:pt>
                <c:pt idx="6">
                  <c:v>28.13</c:v>
                </c:pt>
                <c:pt idx="7">
                  <c:v>31.51</c:v>
                </c:pt>
                <c:pt idx="8">
                  <c:v>26.47</c:v>
                </c:pt>
                <c:pt idx="9">
                  <c:v>32.200000000000003</c:v>
                </c:pt>
                <c:pt idx="10">
                  <c:v>34.78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BF8-4A6A-A665-717CE7BE0C4A}"/>
            </c:ext>
          </c:extLst>
        </c:ser>
        <c:ser>
          <c:idx val="3"/>
          <c:order val="3"/>
          <c:tx>
            <c:strRef>
              <c:f>КОНФ!$G$19</c:f>
              <c:strCache>
                <c:ptCount val="1"/>
                <c:pt idx="0">
                  <c:v>от 81 до 100 баллов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КОНФ!$C$20:$C$30</c:f>
              <c:strCache>
                <c:ptCount val="11"/>
                <c:pt idx="0">
                  <c:v>г.Горно-Алтайск</c:v>
                </c:pt>
                <c:pt idx="1">
                  <c:v>Кош-Агачский район</c:v>
                </c:pt>
                <c:pt idx="2">
                  <c:v>Майминский район</c:v>
                </c:pt>
                <c:pt idx="3">
                  <c:v>Онгудайский район</c:v>
                </c:pt>
                <c:pt idx="4">
                  <c:v>Турочакский район</c:v>
                </c:pt>
                <c:pt idx="5">
                  <c:v>Улаганский район</c:v>
                </c:pt>
                <c:pt idx="6">
                  <c:v>Усть-Канский район</c:v>
                </c:pt>
                <c:pt idx="7">
                  <c:v>Усть-Коксинский район</c:v>
                </c:pt>
                <c:pt idx="8">
                  <c:v>Чемальский район</c:v>
                </c:pt>
                <c:pt idx="9">
                  <c:v>Чойский район</c:v>
                </c:pt>
                <c:pt idx="10">
                  <c:v>Шебалинский район</c:v>
                </c:pt>
              </c:strCache>
            </c:strRef>
          </c:cat>
          <c:val>
            <c:numRef>
              <c:f>КОНФ!$G$20:$G$30</c:f>
              <c:numCache>
                <c:formatCode>General</c:formatCode>
                <c:ptCount val="11"/>
                <c:pt idx="0">
                  <c:v>10.220000000000001</c:v>
                </c:pt>
                <c:pt idx="1">
                  <c:v>5.62</c:v>
                </c:pt>
                <c:pt idx="2">
                  <c:v>8.11</c:v>
                </c:pt>
                <c:pt idx="3">
                  <c:v>2.2200000000000002</c:v>
                </c:pt>
                <c:pt idx="4">
                  <c:v>1.75</c:v>
                </c:pt>
                <c:pt idx="5">
                  <c:v>0</c:v>
                </c:pt>
                <c:pt idx="6">
                  <c:v>5.21</c:v>
                </c:pt>
                <c:pt idx="7">
                  <c:v>2.74</c:v>
                </c:pt>
                <c:pt idx="8">
                  <c:v>1.47</c:v>
                </c:pt>
                <c:pt idx="9">
                  <c:v>6.78</c:v>
                </c:pt>
                <c:pt idx="10">
                  <c:v>2.9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BF8-4A6A-A665-717CE7BE0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033344"/>
        <c:axId val="109449216"/>
      </c:barChart>
      <c:catAx>
        <c:axId val="67033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449216"/>
        <c:crosses val="autoZero"/>
        <c:auto val="1"/>
        <c:lblAlgn val="ctr"/>
        <c:lblOffset val="100"/>
        <c:noMultiLvlLbl val="0"/>
      </c:catAx>
      <c:valAx>
        <c:axId val="109449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03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процент выполнения заданий участниками ЕГЭ с минимальным  уровнем подготовки </a:t>
            </a:r>
          </a:p>
        </c:rich>
      </c:tx>
      <c:layout>
        <c:manualLayout>
          <c:xMode val="edge"/>
          <c:yMode val="edge"/>
          <c:x val="0.12003437088359926"/>
          <c:y val="2.022338529474356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7740703877607003E-2"/>
          <c:y val="0.17140515269206213"/>
          <c:w val="0.93959013401470515"/>
          <c:h val="0.675180889550968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'2026'!$C$2</c:f>
              <c:strCache>
                <c:ptCount val="1"/>
                <c:pt idx="0">
                  <c:v>2025 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-6.517544776143030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4E-462E-B9D8-305C94C4A2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'2026'!$B$3:$B$28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</c:numCache>
            </c:numRef>
          </c:cat>
          <c:val>
            <c:numRef>
              <c:f>'2026'!$C$3:$C$28</c:f>
              <c:numCache>
                <c:formatCode>General</c:formatCode>
                <c:ptCount val="26"/>
                <c:pt idx="0">
                  <c:v>14</c:v>
                </c:pt>
                <c:pt idx="1">
                  <c:v>14</c:v>
                </c:pt>
                <c:pt idx="2">
                  <c:v>3</c:v>
                </c:pt>
                <c:pt idx="3">
                  <c:v>11</c:v>
                </c:pt>
                <c:pt idx="4">
                  <c:v>17</c:v>
                </c:pt>
                <c:pt idx="5">
                  <c:v>40</c:v>
                </c:pt>
                <c:pt idx="6">
                  <c:v>40</c:v>
                </c:pt>
                <c:pt idx="7">
                  <c:v>1</c:v>
                </c:pt>
                <c:pt idx="8">
                  <c:v>11</c:v>
                </c:pt>
                <c:pt idx="9">
                  <c:v>3</c:v>
                </c:pt>
                <c:pt idx="10">
                  <c:v>11</c:v>
                </c:pt>
                <c:pt idx="11">
                  <c:v>6</c:v>
                </c:pt>
                <c:pt idx="12">
                  <c:v>11</c:v>
                </c:pt>
                <c:pt idx="13">
                  <c:v>6</c:v>
                </c:pt>
                <c:pt idx="14">
                  <c:v>17</c:v>
                </c:pt>
                <c:pt idx="15">
                  <c:v>3</c:v>
                </c:pt>
                <c:pt idx="16">
                  <c:v>11</c:v>
                </c:pt>
                <c:pt idx="17">
                  <c:v>6</c:v>
                </c:pt>
                <c:pt idx="18">
                  <c:v>9</c:v>
                </c:pt>
                <c:pt idx="19">
                  <c:v>6</c:v>
                </c:pt>
                <c:pt idx="20">
                  <c:v>3</c:v>
                </c:pt>
                <c:pt idx="21">
                  <c:v>1</c:v>
                </c:pt>
                <c:pt idx="22">
                  <c:v>34</c:v>
                </c:pt>
                <c:pt idx="23">
                  <c:v>6</c:v>
                </c:pt>
                <c:pt idx="24">
                  <c:v>37</c:v>
                </c:pt>
                <c:pt idx="25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14E-462E-B9D8-305C94C4A2DF}"/>
            </c:ext>
          </c:extLst>
        </c:ser>
        <c:ser>
          <c:idx val="1"/>
          <c:order val="1"/>
          <c:tx>
            <c:strRef>
              <c:f>'2026'!$D$2</c:f>
              <c:strCache>
                <c:ptCount val="1"/>
                <c:pt idx="0">
                  <c:v>2026 г.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4.6069680391592491E-3"/>
                  <c:y val="-7.07362936263034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4E-462E-B9D8-305C94C4A2DF}"/>
                </c:ext>
              </c:extLst>
            </c:dLbl>
            <c:dLbl>
              <c:idx val="4"/>
              <c:layout>
                <c:manualLayout>
                  <c:x val="-4.223005251378932E-17"/>
                  <c:y val="-7.39020270270270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14E-462E-B9D8-305C94C4A2DF}"/>
                </c:ext>
              </c:extLst>
            </c:dLbl>
            <c:dLbl>
              <c:idx val="5"/>
              <c:layout>
                <c:manualLayout>
                  <c:x val="-6.9104520587388429E-3"/>
                  <c:y val="-0.1520270270270270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14E-462E-B9D8-305C94C4A2DF}"/>
                </c:ext>
              </c:extLst>
            </c:dLbl>
            <c:dLbl>
              <c:idx val="6"/>
              <c:layout>
                <c:manualLayout>
                  <c:x val="4.6069680391591858E-3"/>
                  <c:y val="-0.1119087837837838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14E-462E-B9D8-305C94C4A2DF}"/>
                </c:ext>
              </c:extLst>
            </c:dLbl>
            <c:dLbl>
              <c:idx val="8"/>
              <c:layout>
                <c:manualLayout>
                  <c:x val="-2.3034840195796141E-3"/>
                  <c:y val="-6.33445945945946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14E-462E-B9D8-305C94C4A2DF}"/>
                </c:ext>
              </c:extLst>
            </c:dLbl>
            <c:dLbl>
              <c:idx val="12"/>
              <c:layout>
                <c:manualLayout>
                  <c:x val="1.1517420097897227E-3"/>
                  <c:y val="-5.70101351351351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14E-462E-B9D8-305C94C4A2DF}"/>
                </c:ext>
              </c:extLst>
            </c:dLbl>
            <c:dLbl>
              <c:idx val="21"/>
              <c:layout>
                <c:manualLayout>
                  <c:x val="-2.3034840195796141E-3"/>
                  <c:y val="-4.856418918918918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4E-462E-B9D8-305C94C4A2DF}"/>
                </c:ext>
              </c:extLst>
            </c:dLbl>
            <c:dLbl>
              <c:idx val="22"/>
              <c:layout>
                <c:manualLayout>
                  <c:x val="-1.3820904117477686E-2"/>
                  <c:y val="-0.1351351351351351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14E-462E-B9D8-305C94C4A2DF}"/>
                </c:ext>
              </c:extLst>
            </c:dLbl>
            <c:dLbl>
              <c:idx val="24"/>
              <c:layout>
                <c:manualLayout>
                  <c:x val="-1.1517420097898071E-3"/>
                  <c:y val="-0.1583614864864865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14E-462E-B9D8-305C94C4A2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'2026'!$B$3:$B$28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</c:numCache>
            </c:numRef>
          </c:cat>
          <c:val>
            <c:numRef>
              <c:f>'2026'!$D$3:$D$28</c:f>
              <c:numCache>
                <c:formatCode>General</c:formatCode>
                <c:ptCount val="26"/>
                <c:pt idx="0">
                  <c:v>20</c:v>
                </c:pt>
                <c:pt idx="1">
                  <c:v>16</c:v>
                </c:pt>
                <c:pt idx="2">
                  <c:v>8</c:v>
                </c:pt>
                <c:pt idx="3">
                  <c:v>8</c:v>
                </c:pt>
                <c:pt idx="4">
                  <c:v>12</c:v>
                </c:pt>
                <c:pt idx="5">
                  <c:v>28</c:v>
                </c:pt>
                <c:pt idx="6">
                  <c:v>20</c:v>
                </c:pt>
                <c:pt idx="7">
                  <c:v>0</c:v>
                </c:pt>
                <c:pt idx="8">
                  <c:v>4</c:v>
                </c:pt>
                <c:pt idx="9">
                  <c:v>16</c:v>
                </c:pt>
                <c:pt idx="10">
                  <c:v>12</c:v>
                </c:pt>
                <c:pt idx="11">
                  <c:v>8</c:v>
                </c:pt>
                <c:pt idx="12">
                  <c:v>4</c:v>
                </c:pt>
                <c:pt idx="13">
                  <c:v>8</c:v>
                </c:pt>
                <c:pt idx="14">
                  <c:v>24</c:v>
                </c:pt>
                <c:pt idx="15">
                  <c:v>8</c:v>
                </c:pt>
                <c:pt idx="16">
                  <c:v>20</c:v>
                </c:pt>
                <c:pt idx="17">
                  <c:v>16</c:v>
                </c:pt>
                <c:pt idx="18">
                  <c:v>8</c:v>
                </c:pt>
                <c:pt idx="19">
                  <c:v>40</c:v>
                </c:pt>
                <c:pt idx="20">
                  <c:v>0</c:v>
                </c:pt>
                <c:pt idx="21">
                  <c:v>6</c:v>
                </c:pt>
                <c:pt idx="22">
                  <c:v>24</c:v>
                </c:pt>
                <c:pt idx="23">
                  <c:v>20</c:v>
                </c:pt>
                <c:pt idx="24">
                  <c:v>28</c:v>
                </c:pt>
                <c:pt idx="25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014E-462E-B9D8-305C94C4A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076096"/>
        <c:axId val="67077632"/>
      </c:barChart>
      <c:catAx>
        <c:axId val="6707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077632"/>
        <c:crosses val="autoZero"/>
        <c:auto val="1"/>
        <c:lblAlgn val="ctr"/>
        <c:lblOffset val="100"/>
        <c:noMultiLvlLbl val="0"/>
      </c:catAx>
      <c:valAx>
        <c:axId val="6707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07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процент выполнения заданий 27К1-27К10 </a:t>
            </a:r>
          </a:p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2025,</a:t>
            </a:r>
            <a:r>
              <a:rPr lang="ru-RU" sz="2000" b="1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  гг.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272218368161604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'2026'!$C$31</c:f>
              <c:strCache>
                <c:ptCount val="1"/>
                <c:pt idx="0">
                  <c:v>Средний процент выполнения заданий 27К1-27К10 в 2026 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'2026'!$B$32:$B$41</c:f>
              <c:strCache>
                <c:ptCount val="10"/>
                <c:pt idx="0">
                  <c:v>К1</c:v>
                </c:pt>
                <c:pt idx="1">
                  <c:v>К2</c:v>
                </c:pt>
                <c:pt idx="2">
                  <c:v>К3</c:v>
                </c:pt>
                <c:pt idx="3">
                  <c:v>К4</c:v>
                </c:pt>
                <c:pt idx="4">
                  <c:v>К5</c:v>
                </c:pt>
                <c:pt idx="5">
                  <c:v>К6</c:v>
                </c:pt>
                <c:pt idx="6">
                  <c:v>К7</c:v>
                </c:pt>
                <c:pt idx="7">
                  <c:v>К8</c:v>
                </c:pt>
                <c:pt idx="8">
                  <c:v>К9</c:v>
                </c:pt>
                <c:pt idx="9">
                  <c:v>К10</c:v>
                </c:pt>
              </c:strCache>
            </c:strRef>
          </c:cat>
          <c:val>
            <c:numRef>
              <c:f>'2026'!$C$32:$C$41</c:f>
              <c:numCache>
                <c:formatCode>General</c:formatCode>
                <c:ptCount val="10"/>
                <c:pt idx="0">
                  <c:v>98</c:v>
                </c:pt>
                <c:pt idx="1">
                  <c:v>73</c:v>
                </c:pt>
                <c:pt idx="2">
                  <c:v>76</c:v>
                </c:pt>
                <c:pt idx="3">
                  <c:v>90</c:v>
                </c:pt>
                <c:pt idx="4">
                  <c:v>75</c:v>
                </c:pt>
                <c:pt idx="5">
                  <c:v>98</c:v>
                </c:pt>
                <c:pt idx="6">
                  <c:v>58</c:v>
                </c:pt>
                <c:pt idx="7">
                  <c:v>33</c:v>
                </c:pt>
                <c:pt idx="8">
                  <c:v>56</c:v>
                </c:pt>
                <c:pt idx="9">
                  <c:v>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B41-4D6F-BCB5-CBD218DEC2FF}"/>
            </c:ext>
          </c:extLst>
        </c:ser>
        <c:ser>
          <c:idx val="1"/>
          <c:order val="1"/>
          <c:tx>
            <c:strRef>
              <c:f>'2026'!$D$31</c:f>
              <c:strCache>
                <c:ptCount val="1"/>
                <c:pt idx="0">
                  <c:v>Средний процент выполнения заданий 27К1-27К10 в 2025 г.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'2026'!$B$32:$B$41</c:f>
              <c:strCache>
                <c:ptCount val="10"/>
                <c:pt idx="0">
                  <c:v>К1</c:v>
                </c:pt>
                <c:pt idx="1">
                  <c:v>К2</c:v>
                </c:pt>
                <c:pt idx="2">
                  <c:v>К3</c:v>
                </c:pt>
                <c:pt idx="3">
                  <c:v>К4</c:v>
                </c:pt>
                <c:pt idx="4">
                  <c:v>К5</c:v>
                </c:pt>
                <c:pt idx="5">
                  <c:v>К6</c:v>
                </c:pt>
                <c:pt idx="6">
                  <c:v>К7</c:v>
                </c:pt>
                <c:pt idx="7">
                  <c:v>К8</c:v>
                </c:pt>
                <c:pt idx="8">
                  <c:v>К9</c:v>
                </c:pt>
                <c:pt idx="9">
                  <c:v>К10</c:v>
                </c:pt>
              </c:strCache>
            </c:strRef>
          </c:cat>
          <c:val>
            <c:numRef>
              <c:f>'2026'!$D$32:$D$41</c:f>
              <c:numCache>
                <c:formatCode>General</c:formatCode>
                <c:ptCount val="10"/>
                <c:pt idx="0">
                  <c:v>98</c:v>
                </c:pt>
                <c:pt idx="1">
                  <c:v>71</c:v>
                </c:pt>
                <c:pt idx="2">
                  <c:v>83</c:v>
                </c:pt>
                <c:pt idx="3">
                  <c:v>89</c:v>
                </c:pt>
                <c:pt idx="4">
                  <c:v>65</c:v>
                </c:pt>
                <c:pt idx="5">
                  <c:v>98</c:v>
                </c:pt>
                <c:pt idx="6">
                  <c:v>55</c:v>
                </c:pt>
                <c:pt idx="7">
                  <c:v>29</c:v>
                </c:pt>
                <c:pt idx="8">
                  <c:v>51</c:v>
                </c:pt>
                <c:pt idx="9">
                  <c:v>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B41-4D6F-BCB5-CBD218DEC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241728"/>
        <c:axId val="117243264"/>
      </c:barChart>
      <c:catAx>
        <c:axId val="11724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243264"/>
        <c:crosses val="autoZero"/>
        <c:auto val="1"/>
        <c:lblAlgn val="ctr"/>
        <c:lblOffset val="100"/>
        <c:noMultiLvlLbl val="0"/>
      </c:catAx>
      <c:valAx>
        <c:axId val="11724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24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0A163-D1E7-429D-A567-B319B5E98FA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C795D-493D-4F62-93B9-3C38AF72E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296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994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400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8431E5-B5C3-47AF-B88B-F68CE987C6E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F5E33AD-2091-4A48-AC28-2A22E2888BB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8431E5-B5C3-47AF-B88B-F68CE987C6E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008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F5E33AD-2091-4A48-AC28-2A22E2888BB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722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164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7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2E6CF58-95B3-4E28-88B2-69CB3D36FD0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7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2E6CF58-95B3-4E28-88B2-69CB3D36FD0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293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766800" y="1324440"/>
            <a:ext cx="10515600" cy="2804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buNone/>
              <a:tabLst>
                <a:tab pos="0" algn="l"/>
              </a:tabLst>
            </a:pPr>
            <a:r>
              <a:rPr lang="ru-RU" sz="3600" b="1" u="none" strike="noStrike" dirty="0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</a:rPr>
              <a:t>Результаты ГИА, ВПР по </a:t>
            </a:r>
            <a:r>
              <a:rPr lang="ru-RU" sz="3600" b="1" u="none" strike="noStrike" dirty="0" err="1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</a:rPr>
              <a:t>МиЕН</a:t>
            </a:r>
            <a:r>
              <a:rPr lang="ru-RU" sz="3600" b="1" u="none" strike="noStrike" dirty="0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</a:rPr>
              <a:t> </a:t>
            </a:r>
            <a:r>
              <a:rPr lang="en-US" sz="3600" b="1" u="none" strike="noStrike" dirty="0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</a:rPr>
              <a:t/>
            </a:r>
            <a:br>
              <a:rPr lang="en-US" sz="3600" b="1" u="none" strike="noStrike" dirty="0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</a:rPr>
            </a:br>
            <a:r>
              <a:rPr lang="ru-RU" sz="3600" b="1" u="none" strike="noStrike" dirty="0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</a:rPr>
              <a:t>как ориентир по оценке эффективности реализации дорожных карт </a:t>
            </a:r>
            <a:r>
              <a:rPr lang="en-US" sz="3600" b="1" u="none" strike="noStrike" dirty="0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</a:rPr>
              <a:t/>
            </a:r>
            <a:br>
              <a:rPr lang="en-US" sz="3600" b="1" u="none" strike="noStrike" dirty="0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</a:rPr>
            </a:br>
            <a:r>
              <a:rPr lang="ru-RU" sz="3600" b="1" u="none" strike="noStrike" dirty="0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</a:rPr>
              <a:t>на региональном, муниципальном </a:t>
            </a:r>
            <a:r>
              <a:rPr lang="en-US" sz="3600" b="1" u="none" strike="noStrike" dirty="0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</a:rPr>
              <a:t/>
            </a:r>
            <a:br>
              <a:rPr lang="en-US" sz="3600" b="1" u="none" strike="noStrike" dirty="0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</a:rPr>
            </a:br>
            <a:r>
              <a:rPr lang="ru-RU" sz="3600" b="1" u="none" strike="noStrike" dirty="0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+mn-lt"/>
              </a:rPr>
              <a:t>и школьном уровнях</a:t>
            </a:r>
            <a:endParaRPr lang="ru-RU" sz="3600" b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09" name="PlaceHolder 17"/>
          <p:cNvSpPr/>
          <p:nvPr/>
        </p:nvSpPr>
        <p:spPr>
          <a:xfrm>
            <a:off x="949680" y="-156072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endParaRPr lang="ru-RU" sz="2400" dirty="0">
              <a:solidFill>
                <a:schemeClr val="accent5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4A79FE7-28C8-D63C-8777-A1FB9A61D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4383" y="0"/>
            <a:ext cx="1477617" cy="5825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B597B5E-97D5-EC87-EC7B-1F5EA012C382}"/>
              </a:ext>
            </a:extLst>
          </p:cNvPr>
          <p:cNvSpPr txBox="1"/>
          <p:nvPr/>
        </p:nvSpPr>
        <p:spPr>
          <a:xfrm>
            <a:off x="4405745" y="5387009"/>
            <a:ext cx="758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smtClean="0">
                <a:solidFill>
                  <a:srgbClr val="002060"/>
                </a:solidFill>
              </a:rPr>
              <a:t>Министерство </a:t>
            </a:r>
            <a:r>
              <a:rPr lang="ru-RU" b="1" dirty="0">
                <a:solidFill>
                  <a:srgbClr val="002060"/>
                </a:solidFill>
              </a:rPr>
              <a:t>образования и науки Республики Алтай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18F79D4-68CF-F7C8-AE5B-39A2B9BC4700}"/>
              </a:ext>
            </a:extLst>
          </p:cNvPr>
          <p:cNvSpPr txBox="1"/>
          <p:nvPr/>
        </p:nvSpPr>
        <p:spPr>
          <a:xfrm>
            <a:off x="1783772" y="185480"/>
            <a:ext cx="862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Министерство образования и науки Республики Алтай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7"/>
          <p:cNvSpPr/>
          <p:nvPr/>
        </p:nvSpPr>
        <p:spPr>
          <a:xfrm>
            <a:off x="949680" y="-156072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endParaRPr lang="ru-RU" sz="2400" dirty="0">
              <a:solidFill>
                <a:schemeClr val="accent5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4A79FE7-28C8-D63C-8777-A1FB9A61D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4383" y="0"/>
            <a:ext cx="1477617" cy="5825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B597B5E-97D5-EC87-EC7B-1F5EA012C382}"/>
              </a:ext>
            </a:extLst>
          </p:cNvPr>
          <p:cNvSpPr txBox="1"/>
          <p:nvPr/>
        </p:nvSpPr>
        <p:spPr>
          <a:xfrm>
            <a:off x="4405745" y="5387009"/>
            <a:ext cx="7580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</a:rPr>
              <a:t>Анисимова Наталья Алексеевна,</a:t>
            </a: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заместитель министра образования и науки Республики Алтай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18F79D4-68CF-F7C8-AE5B-39A2B9BC4700}"/>
              </a:ext>
            </a:extLst>
          </p:cNvPr>
          <p:cNvSpPr txBox="1"/>
          <p:nvPr/>
        </p:nvSpPr>
        <p:spPr>
          <a:xfrm>
            <a:off x="1783772" y="185480"/>
            <a:ext cx="862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Министерство образования и науки Республики Алтай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7A592D1B-7479-42D4-AACB-C6BCE7E0FA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208618"/>
              </p:ext>
            </p:extLst>
          </p:nvPr>
        </p:nvGraphicFramePr>
        <p:xfrm>
          <a:off x="153280" y="2016945"/>
          <a:ext cx="11885440" cy="41069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4672">
                  <a:extLst>
                    <a:ext uri="{9D8B030D-6E8A-4147-A177-3AD203B41FA5}">
                      <a16:colId xmlns:a16="http://schemas.microsoft.com/office/drawing/2014/main" xmlns="" val="3190254270"/>
                    </a:ext>
                  </a:extLst>
                </a:gridCol>
                <a:gridCol w="1537398">
                  <a:extLst>
                    <a:ext uri="{9D8B030D-6E8A-4147-A177-3AD203B41FA5}">
                      <a16:colId xmlns:a16="http://schemas.microsoft.com/office/drawing/2014/main" xmlns="" val="3359343651"/>
                    </a:ext>
                  </a:extLst>
                </a:gridCol>
                <a:gridCol w="1738365">
                  <a:extLst>
                    <a:ext uri="{9D8B030D-6E8A-4147-A177-3AD203B41FA5}">
                      <a16:colId xmlns:a16="http://schemas.microsoft.com/office/drawing/2014/main" xmlns="" val="2399387124"/>
                    </a:ext>
                  </a:extLst>
                </a:gridCol>
                <a:gridCol w="1818751">
                  <a:extLst>
                    <a:ext uri="{9D8B030D-6E8A-4147-A177-3AD203B41FA5}">
                      <a16:colId xmlns:a16="http://schemas.microsoft.com/office/drawing/2014/main" xmlns="" val="1322431086"/>
                    </a:ext>
                  </a:extLst>
                </a:gridCol>
                <a:gridCol w="1818752">
                  <a:extLst>
                    <a:ext uri="{9D8B030D-6E8A-4147-A177-3AD203B41FA5}">
                      <a16:colId xmlns:a16="http://schemas.microsoft.com/office/drawing/2014/main" xmlns="" val="2738451348"/>
                    </a:ext>
                  </a:extLst>
                </a:gridCol>
                <a:gridCol w="1879042">
                  <a:extLst>
                    <a:ext uri="{9D8B030D-6E8A-4147-A177-3AD203B41FA5}">
                      <a16:colId xmlns:a16="http://schemas.microsoft.com/office/drawing/2014/main" xmlns="" val="4268770688"/>
                    </a:ext>
                  </a:extLst>
                </a:gridCol>
                <a:gridCol w="1758460">
                  <a:extLst>
                    <a:ext uri="{9D8B030D-6E8A-4147-A177-3AD203B41FA5}">
                      <a16:colId xmlns:a16="http://schemas.microsoft.com/office/drawing/2014/main" xmlns="" val="614225978"/>
                    </a:ext>
                  </a:extLst>
                </a:gridCol>
              </a:tblGrid>
              <a:tr h="11362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>
                          <a:effectLst/>
                        </a:rPr>
                        <a:t>Экзамен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>
                          <a:effectLst/>
                        </a:rPr>
                        <a:t>2024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>
                          <a:effectLst/>
                        </a:rPr>
                        <a:t>2025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>
                          <a:effectLst/>
                        </a:rPr>
                        <a:t>2026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70824"/>
                  </a:ext>
                </a:extLst>
              </a:tr>
              <a:tr h="2726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</a:rPr>
                        <a:t>чел.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</a:rPr>
                        <a:t>% от общего числа участников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>
                          <a:effectLst/>
                        </a:rPr>
                        <a:t>чел.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>
                          <a:effectLst/>
                        </a:rPr>
                        <a:t>% от общего числа участников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</a:rPr>
                        <a:t>чел.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>
                          <a:effectLst/>
                        </a:rPr>
                        <a:t>% от общего числа участников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ctr"/>
                </a:tc>
                <a:extLst>
                  <a:ext uri="{0D108BD9-81ED-4DB2-BD59-A6C34878D82A}">
                    <a16:rowId xmlns:a16="http://schemas.microsoft.com/office/drawing/2014/main" xmlns="" val="2242483531"/>
                  </a:ext>
                </a:extLst>
              </a:tr>
              <a:tr h="568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ОГЭ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3686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94,98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3654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96,03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3588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96,45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b"/>
                </a:tc>
                <a:extLst>
                  <a:ext uri="{0D108BD9-81ED-4DB2-BD59-A6C34878D82A}">
                    <a16:rowId xmlns:a16="http://schemas.microsoft.com/office/drawing/2014/main" xmlns="" val="4274176037"/>
                  </a:ext>
                </a:extLst>
              </a:tr>
              <a:tr h="568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ГВЭ-9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298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95,82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97,45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261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98,49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2607" marR="42607" marT="0" marB="0" anchor="b"/>
                </a:tc>
                <a:extLst>
                  <a:ext uri="{0D108BD9-81ED-4DB2-BD59-A6C34878D82A}">
                    <a16:rowId xmlns:a16="http://schemas.microsoft.com/office/drawing/2014/main" xmlns="" val="1391162050"/>
                  </a:ext>
                </a:extLst>
              </a:tr>
            </a:tbl>
          </a:graphicData>
        </a:graphic>
      </p:graphicFrame>
      <p:sp>
        <p:nvSpPr>
          <p:cNvPr id="9" name="Заголовок 3">
            <a:extLst>
              <a:ext uri="{FF2B5EF4-FFF2-40B4-BE49-F238E27FC236}">
                <a16:creationId xmlns:a16="http://schemas.microsoft.com/office/drawing/2014/main" xmlns="" id="{BD101DFF-BEB1-4C66-B67B-461990DCD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86" y="990632"/>
            <a:ext cx="11860234" cy="1606594"/>
          </a:xfrm>
        </p:spPr>
        <p:txBody>
          <a:bodyPr/>
          <a:lstStyle/>
          <a:p>
            <a:pPr algn="ctr"/>
            <a:r>
              <a:rPr lang="ru-RU" sz="3600" dirty="0"/>
              <a:t>ХАРАКТЕРИСТИКА УЧАСТНИКОВ ОГЭ ПО УЧЕБНОМУ ПРЕДМЕТУ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5909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7"/>
          <p:cNvSpPr/>
          <p:nvPr/>
        </p:nvSpPr>
        <p:spPr>
          <a:xfrm>
            <a:off x="949680" y="-156072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endParaRPr lang="ru-RU" sz="2400" dirty="0">
              <a:solidFill>
                <a:schemeClr val="accent5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4A79FE7-28C8-D63C-8777-A1FB9A61D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4383" y="0"/>
            <a:ext cx="1477617" cy="5825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18F79D4-68CF-F7C8-AE5B-39A2B9BC4700}"/>
              </a:ext>
            </a:extLst>
          </p:cNvPr>
          <p:cNvSpPr txBox="1"/>
          <p:nvPr/>
        </p:nvSpPr>
        <p:spPr>
          <a:xfrm>
            <a:off x="1783772" y="185480"/>
            <a:ext cx="862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Министерство образования и науки Республики Алтай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3217FF0-1048-410A-8C93-7BD60566E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520" y="849084"/>
            <a:ext cx="8205927" cy="646232"/>
          </a:xfrm>
          <a:prstGeom prst="rect">
            <a:avLst/>
          </a:prstGeom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xmlns="" id="{0586A874-E8B4-4077-B51C-36A4B8E7B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358920"/>
              </p:ext>
            </p:extLst>
          </p:nvPr>
        </p:nvGraphicFramePr>
        <p:xfrm>
          <a:off x="451976" y="1363998"/>
          <a:ext cx="11288047" cy="4644918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51099">
                  <a:extLst>
                    <a:ext uri="{9D8B030D-6E8A-4147-A177-3AD203B41FA5}">
                      <a16:colId xmlns:a16="http://schemas.microsoft.com/office/drawing/2014/main" xmlns="" val="2495652818"/>
                    </a:ext>
                  </a:extLst>
                </a:gridCol>
                <a:gridCol w="1456158">
                  <a:extLst>
                    <a:ext uri="{9D8B030D-6E8A-4147-A177-3AD203B41FA5}">
                      <a16:colId xmlns:a16="http://schemas.microsoft.com/office/drawing/2014/main" xmlns="" val="4266774470"/>
                    </a:ext>
                  </a:extLst>
                </a:gridCol>
                <a:gridCol w="1456158">
                  <a:extLst>
                    <a:ext uri="{9D8B030D-6E8A-4147-A177-3AD203B41FA5}">
                      <a16:colId xmlns:a16="http://schemas.microsoft.com/office/drawing/2014/main" xmlns="" val="1421092786"/>
                    </a:ext>
                  </a:extLst>
                </a:gridCol>
                <a:gridCol w="1456158">
                  <a:extLst>
                    <a:ext uri="{9D8B030D-6E8A-4147-A177-3AD203B41FA5}">
                      <a16:colId xmlns:a16="http://schemas.microsoft.com/office/drawing/2014/main" xmlns="" val="3266370741"/>
                    </a:ext>
                  </a:extLst>
                </a:gridCol>
                <a:gridCol w="1456158">
                  <a:extLst>
                    <a:ext uri="{9D8B030D-6E8A-4147-A177-3AD203B41FA5}">
                      <a16:colId xmlns:a16="http://schemas.microsoft.com/office/drawing/2014/main" xmlns="" val="1446153258"/>
                    </a:ext>
                  </a:extLst>
                </a:gridCol>
                <a:gridCol w="1456158">
                  <a:extLst>
                    <a:ext uri="{9D8B030D-6E8A-4147-A177-3AD203B41FA5}">
                      <a16:colId xmlns:a16="http://schemas.microsoft.com/office/drawing/2014/main" xmlns="" val="3026057384"/>
                    </a:ext>
                  </a:extLst>
                </a:gridCol>
                <a:gridCol w="1456158">
                  <a:extLst>
                    <a:ext uri="{9D8B030D-6E8A-4147-A177-3AD203B41FA5}">
                      <a16:colId xmlns:a16="http://schemas.microsoft.com/office/drawing/2014/main" xmlns="" val="2738029857"/>
                    </a:ext>
                  </a:extLst>
                </a:gridCol>
              </a:tblGrid>
              <a:tr h="77415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2024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2025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2026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7781149"/>
                  </a:ext>
                </a:extLst>
              </a:tr>
              <a:tr h="7741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чел.</a:t>
                      </a:r>
                      <a:endParaRPr lang="ru-RU" sz="16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чел.</a:t>
                      </a:r>
                      <a:endParaRPr lang="ru-RU" sz="16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чел.</a:t>
                      </a:r>
                      <a:endParaRPr lang="ru-RU" sz="16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%</a:t>
                      </a:r>
                      <a:endParaRPr lang="ru-RU" sz="16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804294593"/>
                  </a:ext>
                </a:extLst>
              </a:tr>
              <a:tr h="774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818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22,19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480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13,14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364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10,14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934067094"/>
                  </a:ext>
                </a:extLst>
              </a:tr>
              <a:tr h="774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1992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54,04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2491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68,17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2199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61,29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548523529"/>
                  </a:ext>
                </a:extLst>
              </a:tr>
              <a:tr h="774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682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18,50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591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16,17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866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24,14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832305101"/>
                  </a:ext>
                </a:extLst>
              </a:tr>
              <a:tr h="774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194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5,26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92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2,52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159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4,43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049613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9292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7"/>
          <p:cNvSpPr/>
          <p:nvPr/>
        </p:nvSpPr>
        <p:spPr>
          <a:xfrm>
            <a:off x="949680" y="-156072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endParaRPr lang="ru-RU" sz="2400" dirty="0">
              <a:solidFill>
                <a:schemeClr val="accent5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4A79FE7-28C8-D63C-8777-A1FB9A61D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4383" y="0"/>
            <a:ext cx="1477617" cy="5825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18F79D4-68CF-F7C8-AE5B-39A2B9BC4700}"/>
              </a:ext>
            </a:extLst>
          </p:cNvPr>
          <p:cNvSpPr txBox="1"/>
          <p:nvPr/>
        </p:nvSpPr>
        <p:spPr>
          <a:xfrm>
            <a:off x="1783772" y="185480"/>
            <a:ext cx="862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Министерство образования и науки Республики Алтай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D9DBB63-AD96-45D8-867A-3ABB6F456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335" y="848052"/>
            <a:ext cx="8705843" cy="640135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2811F245-E276-4C7E-A26D-156678C1CB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752548"/>
              </p:ext>
            </p:extLst>
          </p:nvPr>
        </p:nvGraphicFramePr>
        <p:xfrm>
          <a:off x="241159" y="1304231"/>
          <a:ext cx="11776669" cy="5398016"/>
        </p:xfrm>
        <a:graphic>
          <a:graphicData uri="http://schemas.openxmlformats.org/drawingml/2006/table">
            <a:tbl>
              <a:tblPr firstRow="1" firstCol="1" bandRow="1"/>
              <a:tblGrid>
                <a:gridCol w="744905">
                  <a:extLst>
                    <a:ext uri="{9D8B030D-6E8A-4147-A177-3AD203B41FA5}">
                      <a16:colId xmlns:a16="http://schemas.microsoft.com/office/drawing/2014/main" xmlns="" val="2734081664"/>
                    </a:ext>
                  </a:extLst>
                </a:gridCol>
                <a:gridCol w="2556362">
                  <a:extLst>
                    <a:ext uri="{9D8B030D-6E8A-4147-A177-3AD203B41FA5}">
                      <a16:colId xmlns:a16="http://schemas.microsoft.com/office/drawing/2014/main" xmlns="" val="3504730181"/>
                    </a:ext>
                  </a:extLst>
                </a:gridCol>
                <a:gridCol w="1465504">
                  <a:extLst>
                    <a:ext uri="{9D8B030D-6E8A-4147-A177-3AD203B41FA5}">
                      <a16:colId xmlns:a16="http://schemas.microsoft.com/office/drawing/2014/main" xmlns="" val="268334062"/>
                    </a:ext>
                  </a:extLst>
                </a:gridCol>
                <a:gridCol w="893050">
                  <a:extLst>
                    <a:ext uri="{9D8B030D-6E8A-4147-A177-3AD203B41FA5}">
                      <a16:colId xmlns:a16="http://schemas.microsoft.com/office/drawing/2014/main" xmlns="" val="1877933373"/>
                    </a:ext>
                  </a:extLst>
                </a:gridCol>
                <a:gridCol w="893050">
                  <a:extLst>
                    <a:ext uri="{9D8B030D-6E8A-4147-A177-3AD203B41FA5}">
                      <a16:colId xmlns:a16="http://schemas.microsoft.com/office/drawing/2014/main" xmlns="" val="3707022598"/>
                    </a:ext>
                  </a:extLst>
                </a:gridCol>
                <a:gridCol w="894097">
                  <a:extLst>
                    <a:ext uri="{9D8B030D-6E8A-4147-A177-3AD203B41FA5}">
                      <a16:colId xmlns:a16="http://schemas.microsoft.com/office/drawing/2014/main" xmlns="" val="2582876721"/>
                    </a:ext>
                  </a:extLst>
                </a:gridCol>
                <a:gridCol w="894097">
                  <a:extLst>
                    <a:ext uri="{9D8B030D-6E8A-4147-A177-3AD203B41FA5}">
                      <a16:colId xmlns:a16="http://schemas.microsoft.com/office/drawing/2014/main" xmlns="" val="1611371732"/>
                    </a:ext>
                  </a:extLst>
                </a:gridCol>
                <a:gridCol w="894097">
                  <a:extLst>
                    <a:ext uri="{9D8B030D-6E8A-4147-A177-3AD203B41FA5}">
                      <a16:colId xmlns:a16="http://schemas.microsoft.com/office/drawing/2014/main" xmlns="" val="4192413686"/>
                    </a:ext>
                  </a:extLst>
                </a:gridCol>
                <a:gridCol w="894097">
                  <a:extLst>
                    <a:ext uri="{9D8B030D-6E8A-4147-A177-3AD203B41FA5}">
                      <a16:colId xmlns:a16="http://schemas.microsoft.com/office/drawing/2014/main" xmlns="" val="3390597319"/>
                    </a:ext>
                  </a:extLst>
                </a:gridCol>
                <a:gridCol w="823705">
                  <a:extLst>
                    <a:ext uri="{9D8B030D-6E8A-4147-A177-3AD203B41FA5}">
                      <a16:colId xmlns:a16="http://schemas.microsoft.com/office/drawing/2014/main" xmlns="" val="228336225"/>
                    </a:ext>
                  </a:extLst>
                </a:gridCol>
                <a:gridCol w="823705">
                  <a:extLst>
                    <a:ext uri="{9D8B030D-6E8A-4147-A177-3AD203B41FA5}">
                      <a16:colId xmlns:a16="http://schemas.microsoft.com/office/drawing/2014/main" xmlns="" val="1179688498"/>
                    </a:ext>
                  </a:extLst>
                </a:gridCol>
              </a:tblGrid>
              <a:tr h="381627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381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381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участников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381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381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381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381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381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9032673"/>
                  </a:ext>
                </a:extLst>
              </a:tr>
              <a:tr h="818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38100" cmpd="sng">
                      <a:solidFill>
                        <a:srgbClr val="F7F8F8"/>
                      </a:solidFill>
                    </a:lnT>
                    <a:lnB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38100" cmpd="sng">
                      <a:solidFill>
                        <a:srgbClr val="F7F8F8"/>
                      </a:solidFill>
                    </a:lnT>
                    <a:lnB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38100" cmpd="sng">
                      <a:solidFill>
                        <a:srgbClr val="F7F8F8"/>
                      </a:solidFill>
                    </a:lnT>
                    <a:lnB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38100" cmpd="sng">
                      <a:solidFill>
                        <a:srgbClr val="F7F8F8"/>
                      </a:solidFill>
                    </a:lnT>
                    <a:lnB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38100" cmpd="sng">
                      <a:solidFill>
                        <a:srgbClr val="F7F8F8"/>
                      </a:solidFill>
                    </a:lnT>
                    <a:lnB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38100" cmpd="sng">
                      <a:solidFill>
                        <a:srgbClr val="F7F8F8"/>
                      </a:solidFill>
                    </a:lnT>
                    <a:lnB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38100" cmpd="sng">
                      <a:solidFill>
                        <a:srgbClr val="F7F8F8"/>
                      </a:solidFill>
                    </a:lnT>
                    <a:lnB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38100" cmpd="sng">
                      <a:solidFill>
                        <a:srgbClr val="F7F8F8"/>
                      </a:solidFill>
                    </a:lnT>
                    <a:lnB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6578178"/>
                  </a:ext>
                </a:extLst>
              </a:tr>
              <a:tr h="381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г.Горно-Алтайск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381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1196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381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7,44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659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55,10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359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30,02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7,44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5120646"/>
                  </a:ext>
                </a:extLst>
              </a:tr>
              <a:tr h="381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Кош-Агачский район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387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5,43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225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58,14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119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30,75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5,68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4508221"/>
                  </a:ext>
                </a:extLst>
              </a:tr>
              <a:tr h="381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Майминский район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385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8,57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261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67,79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20,26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3,38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45643"/>
                  </a:ext>
                </a:extLst>
              </a:tr>
              <a:tr h="381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Онгудайский район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229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20,96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148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64,63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11,35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3,06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27101439"/>
                  </a:ext>
                </a:extLst>
              </a:tr>
              <a:tr h="381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Турочакский район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177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5,65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116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65,54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24,86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3,95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2650045"/>
                  </a:ext>
                </a:extLst>
              </a:tr>
              <a:tr h="381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Улаганский район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191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12,57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120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62,83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23,04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1,57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7134112"/>
                  </a:ext>
                </a:extLst>
              </a:tr>
              <a:tr h="381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Усть-Канский район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260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14,23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160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61,54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23,46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0,77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6842455"/>
                  </a:ext>
                </a:extLst>
              </a:tr>
              <a:tr h="381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Усть-Коксинский район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261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14,56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171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65,52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18,39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1,53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9519804"/>
                  </a:ext>
                </a:extLst>
              </a:tr>
              <a:tr h="381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Чемальский район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169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10,06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116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68,64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19,53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1,78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67897583"/>
                  </a:ext>
                </a:extLst>
              </a:tr>
              <a:tr h="381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Чойский район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129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18,60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65,12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15,50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0,78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3393888"/>
                  </a:ext>
                </a:extLst>
              </a:tr>
              <a:tr h="381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ap="flat" cmpd="sng" algn="ctr">
                      <a:solidFill>
                        <a:srgbClr val="F7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Шебалинский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район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11,27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139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68,14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16,67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3,92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7F8F8"/>
                      </a:solidFill>
                    </a:lnL>
                    <a:lnR w="12700" cmpd="sng">
                      <a:solidFill>
                        <a:srgbClr val="F7F8F8"/>
                      </a:solidFill>
                    </a:lnR>
                    <a:lnT w="12700" cmpd="sng">
                      <a:solidFill>
                        <a:srgbClr val="F7F8F8"/>
                      </a:solidFill>
                    </a:lnT>
                    <a:lnB w="12700" cmpd="sng">
                      <a:solidFill>
                        <a:srgbClr val="F7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B5F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6619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6383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7"/>
          <p:cNvSpPr/>
          <p:nvPr/>
        </p:nvSpPr>
        <p:spPr>
          <a:xfrm>
            <a:off x="949680" y="-156072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endParaRPr lang="ru-RU" sz="2400" dirty="0">
              <a:solidFill>
                <a:schemeClr val="accent5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4A79FE7-28C8-D63C-8777-A1FB9A61D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4383" y="0"/>
            <a:ext cx="1477617" cy="5825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18F79D4-68CF-F7C8-AE5B-39A2B9BC4700}"/>
              </a:ext>
            </a:extLst>
          </p:cNvPr>
          <p:cNvSpPr txBox="1"/>
          <p:nvPr/>
        </p:nvSpPr>
        <p:spPr>
          <a:xfrm>
            <a:off x="1783772" y="185480"/>
            <a:ext cx="862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Министерство образования и науки Республики Алтай</a:t>
            </a:r>
          </a:p>
        </p:txBody>
      </p:sp>
      <p:sp>
        <p:nvSpPr>
          <p:cNvPr id="9" name="Google Shape;680;p32">
            <a:extLst>
              <a:ext uri="{FF2B5EF4-FFF2-40B4-BE49-F238E27FC236}">
                <a16:creationId xmlns:a16="http://schemas.microsoft.com/office/drawing/2014/main" xmlns="" id="{CD949600-FDD0-4DB7-ADE6-295EAB90C157}"/>
              </a:ext>
            </a:extLst>
          </p:cNvPr>
          <p:cNvSpPr txBox="1">
            <a:spLocks/>
          </p:cNvSpPr>
          <p:nvPr/>
        </p:nvSpPr>
        <p:spPr>
          <a:xfrm>
            <a:off x="1993854" y="882018"/>
            <a:ext cx="820428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ata"/>
              <a:buNone/>
              <a:defRPr sz="28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ata"/>
              <a:buNone/>
              <a:defRPr sz="28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ata"/>
              <a:buNone/>
              <a:defRPr sz="28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ata"/>
              <a:buNone/>
              <a:defRPr sz="28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ata"/>
              <a:buNone/>
              <a:defRPr sz="28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ata"/>
              <a:buNone/>
              <a:defRPr sz="28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ata"/>
              <a:buNone/>
              <a:defRPr sz="28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ata"/>
              <a:buNone/>
              <a:defRPr sz="28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ata"/>
              <a:buNone/>
              <a:defRPr sz="28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3055"/>
              </a:buClr>
              <a:buSzPts val="2800"/>
              <a:buFont typeface="Alata"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63055"/>
                </a:solidFill>
                <a:effectLst/>
                <a:uLnTx/>
                <a:uFillTx/>
                <a:cs typeface="Alata"/>
                <a:sym typeface="Alata"/>
              </a:rPr>
              <a:t>ТИПИЧНЫЕ ОШИБКИ</a:t>
            </a:r>
          </a:p>
        </p:txBody>
      </p:sp>
      <p:sp>
        <p:nvSpPr>
          <p:cNvPr id="10" name="Google Shape;681;p32">
            <a:extLst>
              <a:ext uri="{FF2B5EF4-FFF2-40B4-BE49-F238E27FC236}">
                <a16:creationId xmlns:a16="http://schemas.microsoft.com/office/drawing/2014/main" xmlns="" id="{0C5383D9-66A1-4B90-873B-5510CB4754A9}"/>
              </a:ext>
            </a:extLst>
          </p:cNvPr>
          <p:cNvSpPr txBox="1">
            <a:spLocks/>
          </p:cNvSpPr>
          <p:nvPr/>
        </p:nvSpPr>
        <p:spPr>
          <a:xfrm>
            <a:off x="628651" y="2229906"/>
            <a:ext cx="10815638" cy="168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20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063055"/>
              </a:buClr>
            </a:pPr>
            <a:r>
              <a:rPr lang="ru-RU" sz="2800" kern="0" dirty="0">
                <a:solidFill>
                  <a:srgbClr val="06305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•нарушение логической последовательности в изложении,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063055"/>
              </a:buClr>
            </a:pPr>
            <a:r>
              <a:rPr lang="ru-RU" sz="2800" kern="0" dirty="0">
                <a:solidFill>
                  <a:srgbClr val="06305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•неумение правильно разбить текст на абзацы,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063055"/>
              </a:buClr>
            </a:pPr>
            <a:r>
              <a:rPr lang="ru-RU" sz="2800" kern="0" dirty="0">
                <a:solidFill>
                  <a:srgbClr val="06305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•сочетание в одном ряду логически неоднородных понятий,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Clr>
                <a:srgbClr val="063055"/>
              </a:buClr>
            </a:pPr>
            <a:r>
              <a:rPr lang="ru-RU" sz="2800" kern="0" dirty="0">
                <a:solidFill>
                  <a:srgbClr val="06305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•логические противоречия и др. </a:t>
            </a:r>
          </a:p>
        </p:txBody>
      </p:sp>
      <p:sp>
        <p:nvSpPr>
          <p:cNvPr id="11" name="Google Shape;681;p32">
            <a:extLst>
              <a:ext uri="{FF2B5EF4-FFF2-40B4-BE49-F238E27FC236}">
                <a16:creationId xmlns:a16="http://schemas.microsoft.com/office/drawing/2014/main" xmlns="" id="{781C3BCA-B287-498B-95A0-EF944B1AC890}"/>
              </a:ext>
            </a:extLst>
          </p:cNvPr>
          <p:cNvSpPr txBox="1">
            <a:spLocks/>
          </p:cNvSpPr>
          <p:nvPr/>
        </p:nvSpPr>
        <p:spPr>
          <a:xfrm>
            <a:off x="1" y="4957117"/>
            <a:ext cx="11701462" cy="1192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20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0" i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0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(«В споре ведет уважительный контакт с человеком…», «… то </a:t>
            </a:r>
            <a:r>
              <a:rPr lang="ru-RU" b="0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задоются</a:t>
            </a:r>
            <a:r>
              <a:rPr lang="ru-RU" b="0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вопросы и </a:t>
            </a:r>
            <a:r>
              <a:rPr lang="ru-RU" b="0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переспрашеваются</a:t>
            </a:r>
            <a:r>
              <a:rPr lang="ru-RU" b="0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«Если спор ведется вежливо, то есть </a:t>
            </a:r>
            <a:r>
              <a:rPr lang="ru-RU" b="0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</a:t>
            </a:r>
            <a:r>
              <a:rPr lang="ru-RU" b="0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возможность съехать с конфликта с достоинством, то ты можешь, конечно», «Самое лучшее – это смотреть спор, который ведется милыми и умными противниками», «В споре узнается какой человек </a:t>
            </a:r>
            <a:r>
              <a:rPr lang="ru-RU" b="0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интелегентный</a:t>
            </a:r>
            <a:r>
              <a:rPr lang="ru-RU" b="0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умный и </a:t>
            </a:r>
            <a:r>
              <a:rPr lang="ru-RU" b="0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начитаный</a:t>
            </a:r>
            <a:r>
              <a:rPr lang="ru-RU" b="0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просто обыкновенное колхозное быдло…», «Во время спора нужно думать умом», «Воспитанность в споре показывает и … ложку мышления», «…человек ведет дискуссию в споре»)</a:t>
            </a:r>
            <a:endParaRPr lang="ru-RU" b="0" kern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457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157289" y="78540"/>
            <a:ext cx="10758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kern="0" dirty="0">
                <a:solidFill>
                  <a:srgbClr val="063055"/>
                </a:solidFill>
                <a:cs typeface="Alata"/>
                <a:sym typeface="Alata"/>
              </a:rPr>
              <a:t>Средний процент выполнения заданий выпускников 2025 и 2026 гг.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578374198"/>
              </p:ext>
            </p:extLst>
          </p:nvPr>
        </p:nvGraphicFramePr>
        <p:xfrm>
          <a:off x="100013" y="971550"/>
          <a:ext cx="11987212" cy="5529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01046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80;p32"/>
          <p:cNvSpPr txBox="1">
            <a:spLocks noGrp="1"/>
          </p:cNvSpPr>
          <p:nvPr>
            <p:ph type="title"/>
          </p:nvPr>
        </p:nvSpPr>
        <p:spPr>
          <a:xfrm>
            <a:off x="457200" y="187405"/>
            <a:ext cx="11734800" cy="572700"/>
          </a:xfrm>
          <a:prstGeom prst="rect">
            <a:avLst/>
          </a:prstGeom>
          <a:noFill/>
          <a:ln w="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t>ВЫВОДЫ О ВЕРОЯТНЫХ ПРИЧИНАХ ЗАТРУДНЕНИЙ И ТИПИЧНЫХ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t>ОШИБОК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" name="Google Shape;681;p32">
            <a:extLst>
              <a:ext uri="{FF2B5EF4-FFF2-40B4-BE49-F238E27FC236}">
                <a16:creationId xmlns:a16="http://schemas.microsoft.com/office/drawing/2014/main" xmlns="" id="{67338BA9-C5B6-4084-A029-F5DE74FDD552}"/>
              </a:ext>
            </a:extLst>
          </p:cNvPr>
          <p:cNvSpPr txBox="1">
            <a:spLocks/>
          </p:cNvSpPr>
          <p:nvPr/>
        </p:nvSpPr>
        <p:spPr>
          <a:xfrm>
            <a:off x="273653" y="2771491"/>
            <a:ext cx="11256359" cy="3839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20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Сжатое изложение: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неумение правильно разделить текст на абзацы, нарушение логической последовательности в созданном тексте.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Вероятная причина: недостаточное внимание к изучению тем по развитию речи «</a:t>
            </a:r>
            <a:r>
              <a:rPr lang="ru-RU" sz="18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Микротема</a:t>
            </a:r>
            <a:r>
              <a:rPr lang="ru-RU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Абзац», «Средства связи предложений в тексте».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Тестовая часть: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ограниченность словарного запаса (задания 7, 11);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объективные трудности изучения синтаксиса, орфографии: усвоение опознавательных признаков частей речи и применение к ним правил орфографии, пунктуации (задания 2,3,5,6)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Типичные ошибки в сочинении: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</a:t>
            </a:r>
            <a:r>
              <a:rPr lang="ru-RU" sz="1800" b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некорректный ответ на вопрос, поставленный в формулировке </a:t>
            </a:r>
            <a:r>
              <a:rPr lang="ru-RU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темы </a:t>
            </a:r>
            <a:r>
              <a:rPr lang="ru-RU" sz="1800" b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сочинения; </a:t>
            </a:r>
            <a:endParaRPr lang="ru-RU" sz="1800" b="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 несоответствие </a:t>
            </a:r>
            <a:r>
              <a:rPr lang="ru-RU" sz="1800" b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примеров ключевому </a:t>
            </a:r>
            <a:r>
              <a:rPr lang="ru-RU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понятию текста;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отсутствие объяснения связи приведенного примера с ключевым понятием темы сочинения и/или сформулированного тезиса.</a:t>
            </a:r>
            <a:endParaRPr lang="ru-RU" sz="18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342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81;p32">
            <a:extLst>
              <a:ext uri="{FF2B5EF4-FFF2-40B4-BE49-F238E27FC236}">
                <a16:creationId xmlns:a16="http://schemas.microsoft.com/office/drawing/2014/main" xmlns="" id="{67338BA9-C5B6-4084-A029-F5DE74FDD552}"/>
              </a:ext>
            </a:extLst>
          </p:cNvPr>
          <p:cNvSpPr txBox="1">
            <a:spLocks/>
          </p:cNvSpPr>
          <p:nvPr/>
        </p:nvSpPr>
        <p:spPr>
          <a:xfrm>
            <a:off x="159354" y="2712862"/>
            <a:ext cx="11742134" cy="3800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20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lata"/>
              <a:buNone/>
              <a:defRPr sz="1700" b="1" i="0" u="none" strike="noStrike" cap="none">
                <a:solidFill>
                  <a:schemeClr val="dk1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>
            <a:pPr algn="just">
              <a:lnSpc>
                <a:spcPct val="107000"/>
              </a:lnSpc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Типичные орфографические ошибки:</a:t>
            </a:r>
          </a:p>
          <a:p>
            <a:pPr algn="just">
              <a:lnSpc>
                <a:spcPct val="107000"/>
              </a:lnSpc>
            </a:pP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правописание проверяемых, непроверяемых и чередующихся безударных гласных в корне слова;</a:t>
            </a:r>
          </a:p>
          <a:p>
            <a:pPr algn="just">
              <a:lnSpc>
                <a:spcPct val="107000"/>
              </a:lnSpc>
            </a:pP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правописание производных предлогов, союзов;</a:t>
            </a:r>
          </a:p>
          <a:p>
            <a:pPr algn="just">
              <a:lnSpc>
                <a:spcPct val="107000"/>
              </a:lnSpc>
            </a:pP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правописание не с разными частями речи;</a:t>
            </a:r>
          </a:p>
          <a:p>
            <a:pPr algn="just">
              <a:lnSpc>
                <a:spcPct val="107000"/>
              </a:lnSpc>
            </a:pP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правописание н и </a:t>
            </a:r>
            <a:r>
              <a:rPr lang="ru-RU" sz="1600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нн</a:t>
            </a: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причастиях и прилагательных;</a:t>
            </a:r>
          </a:p>
          <a:p>
            <a:pPr algn="just">
              <a:lnSpc>
                <a:spcPct val="107000"/>
              </a:lnSpc>
            </a:pP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правописание суффиксов глаголов и его форм.</a:t>
            </a:r>
          </a:p>
          <a:p>
            <a:pPr algn="just">
              <a:lnSpc>
                <a:spcPct val="107000"/>
              </a:lnSpc>
            </a:pPr>
            <a:endParaRPr lang="ru-RU" sz="1600" b="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Пунктуационные ошибки:</a:t>
            </a:r>
          </a:p>
          <a:p>
            <a:pPr algn="just">
              <a:lnSpc>
                <a:spcPct val="107000"/>
              </a:lnSpc>
            </a:pP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постановка знаков препинания в предложении с однородными членами;</a:t>
            </a:r>
          </a:p>
          <a:p>
            <a:pPr algn="just">
              <a:lnSpc>
                <a:spcPct val="107000"/>
              </a:lnSpc>
            </a:pP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обособление второстепенных членов предложения;</a:t>
            </a:r>
          </a:p>
          <a:p>
            <a:pPr algn="just">
              <a:lnSpc>
                <a:spcPct val="107000"/>
              </a:lnSpc>
            </a:pP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знаки препинания в сложносочиненных и сложноподчинённых предложениях;</a:t>
            </a:r>
          </a:p>
          <a:p>
            <a:pPr algn="just">
              <a:lnSpc>
                <a:spcPct val="107000"/>
              </a:lnSpc>
            </a:pP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знаки препинания при цитировании.</a:t>
            </a:r>
          </a:p>
          <a:p>
            <a:pPr algn="just">
              <a:lnSpc>
                <a:spcPct val="107000"/>
              </a:lnSpc>
            </a:pPr>
            <a:endParaRPr lang="ru-RU" sz="1600" b="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содержания заданий, вызвавших наибольшие затруднения у обучающихся, позволяет говорить о недостаточном уровне сформированности умений: </a:t>
            </a:r>
          </a:p>
          <a:p>
            <a:pPr algn="just">
              <a:lnSpc>
                <a:spcPct val="107000"/>
              </a:lnSpc>
              <a:buFont typeface="Arial" pitchFamily="34" charset="0"/>
              <a:buChar char="•"/>
            </a:pPr>
            <a:r>
              <a:rPr lang="ru-RU" sz="1600" b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самостоятельно </a:t>
            </a: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пополнять свой словарный запас, осознанно пользоваться средствами языка для выражения собственных мыслей и чувств; </a:t>
            </a:r>
            <a:endParaRPr lang="ru-RU" sz="1600" b="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buFont typeface="Arial" pitchFamily="34" charset="0"/>
              <a:buChar char="•"/>
            </a:pPr>
            <a:r>
              <a:rPr lang="ru-RU" sz="1600" b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разграничивать </a:t>
            </a: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 речи и связанные с ними орфографические и синтаксические явления; </a:t>
            </a:r>
            <a:endParaRPr lang="ru-RU" sz="1600" b="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buFont typeface="Arial" pitchFamily="34" charset="0"/>
              <a:buChar char="•"/>
            </a:pPr>
            <a:r>
              <a:rPr lang="ru-RU" sz="1600" b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пользоваться </a:t>
            </a: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средствами синтаксической синонимии; </a:t>
            </a:r>
            <a:endParaRPr lang="ru-RU" sz="1600" b="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buFont typeface="Arial" pitchFamily="34" charset="0"/>
              <a:buChar char="•"/>
            </a:pPr>
            <a:r>
              <a:rPr lang="ru-RU" sz="1600" b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пользоваться </a:t>
            </a:r>
            <a:r>
              <a:rPr lang="ru-RU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орфографическими словарями для предупреждения и исправления ошибок в письменной речи.</a:t>
            </a:r>
          </a:p>
        </p:txBody>
      </p:sp>
      <p:sp>
        <p:nvSpPr>
          <p:cNvPr id="8" name="Google Shape;680;p32"/>
          <p:cNvSpPr txBox="1">
            <a:spLocks noGrp="1"/>
          </p:cNvSpPr>
          <p:nvPr>
            <p:ph type="title"/>
          </p:nvPr>
        </p:nvSpPr>
        <p:spPr>
          <a:xfrm>
            <a:off x="457200" y="187405"/>
            <a:ext cx="11734800" cy="572700"/>
          </a:xfrm>
          <a:prstGeom prst="rect">
            <a:avLst/>
          </a:prstGeom>
          <a:noFill/>
          <a:ln w="0"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t>ВЫВОДЫ О ВЕРОЯТНЫХ ПРИЧИНАХ ЗАТРУДНЕНИЙ И ТИПИЧНЫХ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t>ОШИБОК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78455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23"/>
          <p:cNvSpPr/>
          <p:nvPr/>
        </p:nvSpPr>
        <p:spPr>
          <a:xfrm>
            <a:off x="949680" y="-201976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45440" y="172720"/>
            <a:ext cx="11846560" cy="124181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ru-RU" sz="2400" b="1" dirty="0">
                <a:solidFill>
                  <a:srgbClr val="002060"/>
                </a:solidFill>
              </a:rPr>
              <a:t>Динамика результатов ЕГЭ по русскому языку за последние 3 года</a:t>
            </a:r>
            <a:endParaRPr lang="ru-RU" sz="2400" b="1" u="none" strike="noStrike" dirty="0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  <p:sp>
        <p:nvSpPr>
          <p:cNvPr id="9" name="Объект 12"/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solidFill>
                  <a:schemeClr val="accent5"/>
                </a:solidFill>
                <a:latin typeface="+mn-lt"/>
              </a:rPr>
              <a:t>Arial</a:t>
            </a:r>
            <a:r>
              <a:rPr lang="ru-RU" sz="2800" dirty="0">
                <a:solidFill>
                  <a:schemeClr val="accent5"/>
                </a:solidFill>
                <a:latin typeface="+mn-lt"/>
              </a:rPr>
              <a:t>, синий Акцент 5, 28</a:t>
            </a:r>
          </a:p>
        </p:txBody>
      </p:sp>
      <p:graphicFrame>
        <p:nvGraphicFramePr>
          <p:cNvPr id="10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8747257"/>
              </p:ext>
            </p:extLst>
          </p:nvPr>
        </p:nvGraphicFramePr>
        <p:xfrm>
          <a:off x="1595438" y="1506168"/>
          <a:ext cx="9497908" cy="451334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5601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453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453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470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48837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Участников, набравших балл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</a:rPr>
                        <a:t>Год проведения ГИА</a:t>
                      </a:r>
                      <a:endParaRPr lang="ru-RU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8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2024 г.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2025 г.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2026 г.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8731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 ниже минимального балла, 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1,75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2,29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1,04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554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от минимального балла до 60 баллов, 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58,22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66,86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58,08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593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от 61 до 80 баллов, 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33,22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27,22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33,91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02677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</a:rPr>
                        <a:t>от 81 до 100 баллов, %</a:t>
                      </a:r>
                      <a:endParaRPr lang="ru-RU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6,82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3,62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6,96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0267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Средний тестовый балл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56,12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53,10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57,47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595438" y="3311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901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23"/>
          <p:cNvSpPr/>
          <p:nvPr/>
        </p:nvSpPr>
        <p:spPr>
          <a:xfrm>
            <a:off x="949680" y="-201976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endParaRPr lang="ru-RU" sz="2400" dirty="0">
              <a:solidFill>
                <a:srgbClr val="A02B93"/>
              </a:solidFill>
            </a:endParaRPr>
          </a:p>
        </p:txBody>
      </p:sp>
      <p:sp>
        <p:nvSpPr>
          <p:cNvPr id="12" name="Объект 12"/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>
              <a:solidFill>
                <a:srgbClr val="A02B93"/>
              </a:solidFill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595438" y="3311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/>
            </a:r>
            <a:br>
              <a:rPr lang="ru-RU" altLang="ru-RU">
                <a:solidFill>
                  <a:srgbClr val="000000"/>
                </a:solidFill>
              </a:rPr>
            </a:b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4" name="Заголовок 6"/>
          <p:cNvSpPr>
            <a:spLocks noGrp="1"/>
          </p:cNvSpPr>
          <p:nvPr>
            <p:ph type="title"/>
          </p:nvPr>
        </p:nvSpPr>
        <p:spPr>
          <a:xfrm>
            <a:off x="949860" y="887762"/>
            <a:ext cx="10514160" cy="121879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endParaRPr lang="ru-RU" dirty="0"/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4065297"/>
              </p:ext>
            </p:extLst>
          </p:nvPr>
        </p:nvGraphicFramePr>
        <p:xfrm>
          <a:off x="1595438" y="887762"/>
          <a:ext cx="9621202" cy="5746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02417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23"/>
          <p:cNvSpPr/>
          <p:nvPr/>
        </p:nvSpPr>
        <p:spPr>
          <a:xfrm>
            <a:off x="949680" y="-201976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endParaRPr lang="ru-RU" sz="2400" dirty="0">
              <a:solidFill>
                <a:srgbClr val="A02B93"/>
              </a:solidFill>
            </a:endParaRPr>
          </a:p>
        </p:txBody>
      </p:sp>
      <p:sp>
        <p:nvSpPr>
          <p:cNvPr id="10" name="Объект 12"/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>
              <a:solidFill>
                <a:srgbClr val="A02B93"/>
              </a:solidFill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595438" y="3311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/>
            </a:r>
            <a:br>
              <a:rPr lang="ru-RU" altLang="ru-RU">
                <a:solidFill>
                  <a:srgbClr val="000000"/>
                </a:solidFill>
              </a:rPr>
            </a:br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16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077948"/>
              </p:ext>
            </p:extLst>
          </p:nvPr>
        </p:nvGraphicFramePr>
        <p:xfrm>
          <a:off x="152718" y="843280"/>
          <a:ext cx="11026775" cy="601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34177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12"/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>
              <a:solidFill>
                <a:srgbClr val="A02B93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595438" y="3311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/>
            </a:r>
            <a:br>
              <a:rPr lang="ru-RU" altLang="ru-RU">
                <a:solidFill>
                  <a:srgbClr val="000000"/>
                </a:solidFill>
              </a:rPr>
            </a:br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275667307"/>
              </p:ext>
            </p:extLst>
          </p:nvPr>
        </p:nvGraphicFramePr>
        <p:xfrm>
          <a:off x="863600" y="1016000"/>
          <a:ext cx="10718800" cy="5506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68695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23"/>
          <p:cNvSpPr/>
          <p:nvPr/>
        </p:nvSpPr>
        <p:spPr>
          <a:xfrm>
            <a:off x="949680" y="-201976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endParaRPr lang="ru-RU" sz="2400" dirty="0">
              <a:solidFill>
                <a:srgbClr val="A02B93"/>
              </a:solidFill>
            </a:endParaRPr>
          </a:p>
        </p:txBody>
      </p:sp>
      <p:sp>
        <p:nvSpPr>
          <p:cNvPr id="9" name="Объект 12"/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>
              <a:solidFill>
                <a:srgbClr val="A02B93"/>
              </a:solidFill>
            </a:endParaRPr>
          </a:p>
        </p:txBody>
      </p:sp>
      <p:sp>
        <p:nvSpPr>
          <p:cNvPr id="10" name="Заголовок 6"/>
          <p:cNvSpPr>
            <a:spLocks noGrp="1"/>
          </p:cNvSpPr>
          <p:nvPr>
            <p:ph type="title"/>
          </p:nvPr>
        </p:nvSpPr>
        <p:spPr>
          <a:xfrm>
            <a:off x="838080" y="168204"/>
            <a:ext cx="10514160" cy="1717393"/>
          </a:xfrm>
        </p:spPr>
        <p:txBody>
          <a:bodyPr/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едостигнутые участниками ЕГЭ с низким уровнем подготовки </a:t>
            </a:r>
            <a:r>
              <a:rPr lang="ru-RU" sz="24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метапредметные</a:t>
            </a:r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результаты ФГОС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000" dirty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595438" y="3311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/>
            </a:r>
            <a:br>
              <a:rPr lang="ru-RU" altLang="ru-RU">
                <a:solidFill>
                  <a:srgbClr val="000000"/>
                </a:solidFill>
              </a:rPr>
            </a:b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2" name="Объект 4"/>
          <p:cNvSpPr txBox="1">
            <a:spLocks/>
          </p:cNvSpPr>
          <p:nvPr/>
        </p:nvSpPr>
        <p:spPr>
          <a:xfrm>
            <a:off x="325120" y="1381760"/>
            <a:ext cx="11027120" cy="5476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6200" b="1" u="sng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познавательные УУД:</a:t>
            </a:r>
            <a:endParaRPr lang="ru-RU" sz="6200" b="1" u="sng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indent="-90170">
              <a:lnSpc>
                <a:spcPct val="120000"/>
              </a:lnSpc>
            </a:pPr>
            <a:r>
              <a:rPr lang="ru-RU" sz="55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55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устанавливать существенный признак или основания для сравнения классификации и обобщения (задания 1,  24,26);</a:t>
            </a:r>
            <a:endParaRPr lang="ru-RU" sz="5500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indent="-90170">
              <a:lnSpc>
                <a:spcPct val="120000"/>
              </a:lnSpc>
            </a:pPr>
            <a:r>
              <a:rPr lang="ru-RU" sz="55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 выявлять закономерности и противоречия в рассматриваемых явлениях (задания 9 -14,16,18-21, 27К7,27К8);</a:t>
            </a:r>
            <a:endParaRPr lang="ru-RU" sz="5500" i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55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ru-RU" sz="31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определять цели деятельности, задавать параметры и критерии их достижения (задания 9 -14,16-21   27К7,27К8);                                                                                                </a:t>
            </a:r>
            <a:endParaRPr lang="ru-RU" sz="5500" i="1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170" indent="-90170">
              <a:lnSpc>
                <a:spcPct val="120000"/>
              </a:lnSpc>
            </a:pPr>
            <a:r>
              <a:rPr lang="ru-RU" sz="55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 вносить коррективы в деятельность, оценивать соответствие результатов целям, оценивать риски последствий деятельности (задания 9 -14,16,18-21);   </a:t>
            </a:r>
            <a:endParaRPr lang="ru-RU" sz="5500" i="1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170" indent="-90170">
              <a:lnSpc>
                <a:spcPct val="120000"/>
              </a:lnSpc>
            </a:pPr>
            <a:r>
              <a:rPr lang="ru-RU" sz="55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ru-RU" sz="5500" i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55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анализировать полученные в ходе решения задачи результаты, критически оценивать их достоверность, прогнозировать изменение в новых условиях (задания 2,4,8,9-14,16,18-20,24,26, 27К7-27К10);</a:t>
            </a:r>
            <a:endParaRPr lang="ru-RU" sz="5500" i="1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170" indent="-90170">
              <a:lnSpc>
                <a:spcPct val="120000"/>
              </a:lnSpc>
            </a:pPr>
            <a:r>
              <a:rPr lang="ru-RU" sz="55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 самостоятельно осуществлять познавательную деятельность, выявлять проблемы, ставить и формулировать собственные задачи в образовательной деятельности и жизненных ситуациях; давать оценку новым ситуациями (задание 8);</a:t>
            </a:r>
            <a:endParaRPr lang="ru-RU" sz="5500" i="1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55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 формирование научного типа мышления, владение научной терминологией, ключевыми понятиями и методами (задания 4, 27К9);</a:t>
            </a:r>
            <a:endParaRPr lang="ru-RU" sz="5500" i="1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170" indent="-90170">
              <a:lnSpc>
                <a:spcPct val="120000"/>
              </a:lnSpc>
            </a:pPr>
            <a:r>
              <a:rPr lang="ru-RU" sz="55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 владеть навыками получения информации из источников разных типов, самостоятельно осуществлять поиск, анализ, систематизацию и интерпретацию информации различных видов и форм представления (задание 24).</a:t>
            </a:r>
            <a:endParaRPr lang="ru-RU" sz="5500" i="1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/>
            <a:r>
              <a:rPr lang="ru-RU" sz="55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sz="55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137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23"/>
          <p:cNvSpPr/>
          <p:nvPr/>
        </p:nvSpPr>
        <p:spPr>
          <a:xfrm>
            <a:off x="949680" y="-201976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endParaRPr lang="ru-RU" sz="2400" dirty="0">
              <a:solidFill>
                <a:srgbClr val="A02B93"/>
              </a:solidFill>
            </a:endParaRPr>
          </a:p>
        </p:txBody>
      </p:sp>
      <p:sp>
        <p:nvSpPr>
          <p:cNvPr id="13" name="Объект 12"/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>
              <a:solidFill>
                <a:srgbClr val="A02B93"/>
              </a:solidFill>
            </a:endParaRPr>
          </a:p>
        </p:txBody>
      </p:sp>
      <p:sp>
        <p:nvSpPr>
          <p:cNvPr id="14" name="Заголовок 6"/>
          <p:cNvSpPr>
            <a:spLocks noGrp="1"/>
          </p:cNvSpPr>
          <p:nvPr>
            <p:ph type="title"/>
          </p:nvPr>
        </p:nvSpPr>
        <p:spPr>
          <a:xfrm>
            <a:off x="838080" y="445205"/>
            <a:ext cx="10514160" cy="1163394"/>
          </a:xfrm>
        </p:spPr>
        <p:txBody>
          <a:bodyPr/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</a:rPr>
              <a:t>едостигнутые участниками ЕГЭ с низким уровнем подготовки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</a:rPr>
              <a:t>метапредметные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</a:rPr>
              <a:t> результаты ФГОС</a:t>
            </a:r>
            <a:endParaRPr lang="ru-RU" dirty="0"/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595438" y="3311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000000"/>
                </a:solidFill>
              </a:rPr>
              <a:t/>
            </a:r>
            <a:br>
              <a:rPr lang="ru-RU" altLang="ru-RU">
                <a:solidFill>
                  <a:srgbClr val="000000"/>
                </a:solidFill>
              </a:rPr>
            </a:b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6" name="Объект 4"/>
          <p:cNvSpPr txBox="1">
            <a:spLocks/>
          </p:cNvSpPr>
          <p:nvPr/>
        </p:nvSpPr>
        <p:spPr>
          <a:xfrm>
            <a:off x="309040" y="1608599"/>
            <a:ext cx="11572240" cy="513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just">
              <a:buFont typeface="Wingdings" panose="05000000000000000000" pitchFamily="2" charset="2"/>
              <a:buChar char="Ø"/>
            </a:pPr>
            <a:r>
              <a:rPr lang="ru-RU" sz="5000" u="sng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000" b="1" u="sng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оммуникативные УУД:</a:t>
            </a:r>
          </a:p>
          <a:p>
            <a:pPr marL="857250" indent="-857250" algn="just">
              <a:buFont typeface="Wingdings" panose="05000000000000000000" pitchFamily="2" charset="2"/>
              <a:buChar char="Ø"/>
            </a:pPr>
            <a:endParaRPr lang="ru-RU" sz="5000" u="sng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50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-осуществлять коммуникации во всех сферах жизни; владеть различными способами общения и взаимодействия (задания 9-14,16,18, 20,27);</a:t>
            </a:r>
          </a:p>
          <a:p>
            <a:pPr algn="just"/>
            <a:endParaRPr lang="ru-RU" sz="5000" i="1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0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- развёрнуто и логично излагать свою точку зрения с использованием языковых средств (все задания)</a:t>
            </a:r>
            <a:r>
              <a:rPr lang="ru-RU" sz="5000" i="1" u="sng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5000" i="1" u="sng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buFont typeface="Wingdings" panose="05000000000000000000" pitchFamily="2" charset="2"/>
              <a:buChar char="Ø"/>
            </a:pPr>
            <a:r>
              <a:rPr lang="ru-RU" sz="5000" b="1" u="sng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регулятивные УУД:</a:t>
            </a:r>
          </a:p>
          <a:p>
            <a:pPr marL="685800" indent="-685800" algn="just">
              <a:buFont typeface="Wingdings" panose="05000000000000000000" pitchFamily="2" charset="2"/>
              <a:buChar char="Ø"/>
            </a:pPr>
            <a:endParaRPr lang="ru-RU" sz="5000" u="sng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/>
            <a:r>
              <a:rPr lang="ru-RU" sz="500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0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самостоятельно составлять план решения проблемы с учётом имеющихся ресурсов, собственных возможностей и предпочтений все задания);</a:t>
            </a:r>
          </a:p>
          <a:p>
            <a:pPr indent="180340" algn="just"/>
            <a:endParaRPr lang="ru-RU" sz="5000" i="1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/>
            <a:r>
              <a:rPr lang="ru-RU" sz="50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делать осознанный выбор, аргументировать его, брать ответственность за решение (задания 4,8,25);</a:t>
            </a:r>
            <a:endParaRPr lang="ru-RU" sz="5000" i="1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50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-</a:t>
            </a:r>
            <a:r>
              <a:rPr lang="ru-RU" sz="5000" i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50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давать оценку новым ситуациям, вносить коррективы в деятельность, оценивать соответствие результатов целям (задания 9-14,16,18-  20,27);</a:t>
            </a:r>
          </a:p>
          <a:p>
            <a:pPr algn="just"/>
            <a:endParaRPr lang="ru-RU" sz="5000" i="1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50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-владеть навыками познавательной рефлексии как осознания совершаемых действий и мыслительных процессов, их результатов и   оснований; использовать приёмы рефлексии для оценки ситуации, выбора верного решения (задания 4,8,22,2527);</a:t>
            </a:r>
          </a:p>
          <a:p>
            <a:pPr algn="just"/>
            <a:endParaRPr lang="ru-RU" sz="5000" i="1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5000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-эмоциональный интеллект, предполагающий сформированность саморегулирования, включающего самоконтроль, умение принимать ответственность за своё поведение (задание 27).</a:t>
            </a:r>
            <a:endParaRPr lang="ru-RU" sz="50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088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2EEAA2C-2550-5821-8E2E-3B8DCD74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="" xmlns:a16="http://schemas.microsoft.com/office/drawing/2014/main" id="{BD037621-B62D-8101-A069-E4B722236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endParaRPr lang="ru-RU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7FA624E2-806A-EBC7-120F-1CEE76747344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Объект 12">
            <a:extLst>
              <a:ext uri="{FF2B5EF4-FFF2-40B4-BE49-F238E27FC236}">
                <a16:creationId xmlns="" xmlns:a16="http://schemas.microsoft.com/office/drawing/2014/main" id="{761E2F10-C81D-BDAD-F673-35AEDF1D3924}"/>
              </a:ext>
            </a:extLst>
          </p:cNvPr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23E4715-3351-6AF7-52CD-FBE68BC53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149" y="1040271"/>
            <a:ext cx="9780200" cy="550136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47655D6-0948-CA44-0E3B-09B38A9B3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6800" y="-19093"/>
            <a:ext cx="1525200" cy="5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02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B9170253-6EED-1E4C-8D69-585ED1E1C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="" xmlns:a16="http://schemas.microsoft.com/office/drawing/2014/main" id="{582E7CFF-DB04-4ED5-8E00-E1E189676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endParaRPr lang="ru-RU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38115119-B1D7-E81E-1D27-B3B99F300C0D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Объект 12">
            <a:extLst>
              <a:ext uri="{FF2B5EF4-FFF2-40B4-BE49-F238E27FC236}">
                <a16:creationId xmlns="" xmlns:a16="http://schemas.microsoft.com/office/drawing/2014/main" id="{684B5417-82D7-27BA-6A45-F1851D6AFEA2}"/>
              </a:ext>
            </a:extLst>
          </p:cNvPr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FBC1379-C2A2-5219-0B05-841C36257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278" y="978593"/>
            <a:ext cx="10071042" cy="566496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153BDD9-AB6C-132E-3892-259799B2C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6800" y="135"/>
            <a:ext cx="1595680" cy="62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32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4CB0AB6-A6C6-2554-963B-EA16A49D0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="" xmlns:a16="http://schemas.microsoft.com/office/drawing/2014/main" id="{D86A24B1-C2AE-AEA5-10E9-8C4ACAA85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endParaRPr lang="ru-RU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8EE027EF-62B7-8362-3453-E1D88A6C17AE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Объект 12">
            <a:extLst>
              <a:ext uri="{FF2B5EF4-FFF2-40B4-BE49-F238E27FC236}">
                <a16:creationId xmlns="" xmlns:a16="http://schemas.microsoft.com/office/drawing/2014/main" id="{2708BE53-A966-A5E9-E9E3-DC806919FF41}"/>
              </a:ext>
            </a:extLst>
          </p:cNvPr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5FA06D6-B669-EF3E-D528-09997DDFD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509" y="1014293"/>
            <a:ext cx="9953811" cy="55990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73B26E9-F554-71DE-D9FA-F28F8199A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6800" y="0"/>
            <a:ext cx="1594774" cy="62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159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B78692A4-F74E-5C2F-185C-6CE09B945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="" xmlns:a16="http://schemas.microsoft.com/office/drawing/2014/main" id="{D616CB5F-5ACB-79EA-E850-3137D2042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endParaRPr lang="ru-RU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CCF9065B-DDD3-09D9-10C9-53BBEEAEC546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Объект 12">
            <a:extLst>
              <a:ext uri="{FF2B5EF4-FFF2-40B4-BE49-F238E27FC236}">
                <a16:creationId xmlns="" xmlns:a16="http://schemas.microsoft.com/office/drawing/2014/main" id="{E660E2BF-1B3B-C600-0CB4-906DA27B4F9C}"/>
              </a:ext>
            </a:extLst>
          </p:cNvPr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5352AF0-59BE-E611-F7E8-EF7DEB612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79" y="956566"/>
            <a:ext cx="10102633" cy="568273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61F9B16-C898-9DE1-59C8-EB6121320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6800" y="-9939"/>
            <a:ext cx="1595680" cy="62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62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37B44D12-6117-6634-7592-BB25E42B1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="" xmlns:a16="http://schemas.microsoft.com/office/drawing/2014/main" id="{E19BACD5-DB74-F08B-567E-9B2C22F89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endParaRPr lang="ru-RU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4463F697-1C91-F764-49B4-A1AC60E45680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Объект 12">
            <a:extLst>
              <a:ext uri="{FF2B5EF4-FFF2-40B4-BE49-F238E27FC236}">
                <a16:creationId xmlns="" xmlns:a16="http://schemas.microsoft.com/office/drawing/2014/main" id="{C278B61A-DF92-17F4-6731-FDED70C05141}"/>
              </a:ext>
            </a:extLst>
          </p:cNvPr>
          <p:cNvSpPr txBox="1">
            <a:spLocks/>
          </p:cNvSpPr>
          <p:nvPr/>
        </p:nvSpPr>
        <p:spPr>
          <a:xfrm flipV="1">
            <a:off x="1633601" y="3311236"/>
            <a:ext cx="2010144" cy="197684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F12E203-C28D-DCD1-1B1C-6957D653A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5146" y="135"/>
            <a:ext cx="1485123" cy="5841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AD20921-1A36-1293-2F45-45EE992509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880" y="1168367"/>
            <a:ext cx="9604923" cy="478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86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A44FA0AC-42EF-44A0-3509-0479CF03A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="" xmlns:a16="http://schemas.microsoft.com/office/drawing/2014/main" id="{DE1122F9-9BDC-61F0-51F8-B0B2D8368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endParaRPr lang="ru-RU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CE543878-7FFF-EB76-85A3-B3C798636E2A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Объект 12">
            <a:extLst>
              <a:ext uri="{FF2B5EF4-FFF2-40B4-BE49-F238E27FC236}">
                <a16:creationId xmlns="" xmlns:a16="http://schemas.microsoft.com/office/drawing/2014/main" id="{F8578250-02EA-AFE4-5078-5BE9F6D92093}"/>
              </a:ext>
            </a:extLst>
          </p:cNvPr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77C8420-1E34-04B6-3625-A3E006C02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963" y="927258"/>
            <a:ext cx="10297237" cy="57921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B91DD17-BCAE-5E97-C680-EA5327F5B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6800" y="-2306"/>
            <a:ext cx="1525200" cy="5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413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3B6AF7A7-1BCC-D914-18F6-824858A0D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="" xmlns:a16="http://schemas.microsoft.com/office/drawing/2014/main" id="{FEE111AE-8EA0-EAFC-D82A-74AC605CA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endParaRPr lang="ru-RU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D132F767-F2BD-1D2E-931F-92BBC29C9C7A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Объект 12">
            <a:extLst>
              <a:ext uri="{FF2B5EF4-FFF2-40B4-BE49-F238E27FC236}">
                <a16:creationId xmlns="" xmlns:a16="http://schemas.microsoft.com/office/drawing/2014/main" id="{1878A77E-9048-5EB7-4DAF-F9BC1003653F}"/>
              </a:ext>
            </a:extLst>
          </p:cNvPr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336F5FB-B7EB-DA25-7463-70401BA32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6800" y="0"/>
            <a:ext cx="1525200" cy="5999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5B647B6-8CB3-41BC-AEE0-605F7BE64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4711" y="1122480"/>
            <a:ext cx="9264457" cy="524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34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F030B4D-CC7D-9F0C-8EDA-074C6C852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="" xmlns:a16="http://schemas.microsoft.com/office/drawing/2014/main" id="{95D67B61-88B5-0F64-EEED-89F118962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endParaRPr lang="ru-RU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323D9B16-6809-E960-8C78-10BEDFDB300D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Объект 12">
            <a:extLst>
              <a:ext uri="{FF2B5EF4-FFF2-40B4-BE49-F238E27FC236}">
                <a16:creationId xmlns="" xmlns:a16="http://schemas.microsoft.com/office/drawing/2014/main" id="{C29BA21C-A203-524C-684F-BB5F32B36E55}"/>
              </a:ext>
            </a:extLst>
          </p:cNvPr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DDBF09D-924B-0D8D-2460-A16D9014A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6800" y="0"/>
            <a:ext cx="1525200" cy="5999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2ABEB43-241E-3202-1979-EA688B6A3E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529" y="1102868"/>
            <a:ext cx="9941622" cy="500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19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17EAFAC-ED5E-6B93-F719-252C7A92C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="" xmlns:a16="http://schemas.microsoft.com/office/drawing/2014/main" id="{C004F652-7E98-C4D0-79B9-75005EEFB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endParaRPr lang="ru-RU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4">
            <a:extLst>
              <a:ext uri="{FF2B5EF4-FFF2-40B4-BE49-F238E27FC236}">
                <a16:creationId xmlns="" xmlns:a16="http://schemas.microsoft.com/office/drawing/2014/main" id="{E2B18BE6-C896-12CF-285D-D999A3F078AC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Объект 12">
            <a:extLst>
              <a:ext uri="{FF2B5EF4-FFF2-40B4-BE49-F238E27FC236}">
                <a16:creationId xmlns="" xmlns:a16="http://schemas.microsoft.com/office/drawing/2014/main" id="{4EADDE37-4E69-A7E9-DC68-161A5ED62B84}"/>
              </a:ext>
            </a:extLst>
          </p:cNvPr>
          <p:cNvSpPr txBox="1">
            <a:spLocks/>
          </p:cNvSpPr>
          <p:nvPr/>
        </p:nvSpPr>
        <p:spPr>
          <a:xfrm>
            <a:off x="164114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8B1DBF1-802E-82B6-029E-F19F17EE7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539" y="-41365"/>
            <a:ext cx="1666461" cy="6555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5D192A3-65C7-5DD1-8D74-459E9D6F1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598" y="1122481"/>
            <a:ext cx="10077939" cy="413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663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482</TotalTime>
  <Words>955</Words>
  <Application>Microsoft Office PowerPoint</Application>
  <PresentationFormat>Произвольный</PresentationFormat>
  <Paragraphs>325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Office Theme</vt:lpstr>
      <vt:lpstr>1_Office Theme</vt:lpstr>
      <vt:lpstr>Результаты ГИА, ВПР по МиЕН  как ориентир по оценке эффективности реализации дорожных карт  на региональном, муниципальном  и школьном уровнях</vt:lpstr>
      <vt:lpstr>ХАРАКТЕРИСТИКА УЧАСТНИКОВ ОГЭ ПО УЧЕБНОМУ ПРЕДМЕТУ 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ВЫВОДЫ О ВЕРОЯТНЫХ ПРИЧИНАХ ЗАТРУДНЕНИЙ И ТИПИЧНЫХ ОШИБОК</vt:lpstr>
      <vt:lpstr>ВЫВОДЫ О ВЕРОЯТНЫХ ПРИЧИНАХ ЗАТРУДНЕНИЙ И ТИПИЧНЫХ ОШИБОК</vt:lpstr>
      <vt:lpstr>Динамика результатов ЕГЭ по русскому языку за последние 3 года</vt:lpstr>
      <vt:lpstr> </vt:lpstr>
      <vt:lpstr>Презентация PowerPoint</vt:lpstr>
      <vt:lpstr>Презентация PowerPoint</vt:lpstr>
      <vt:lpstr>  Недостигнутые участниками ЕГЭ с низким уровнем подготовки метапредметные результаты ФГОС </vt:lpstr>
      <vt:lpstr>   Недостигнутые участниками ЕГЭ с низким уровнем подготовки метапредметные результаты ФГОС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</dc:title>
  <dc:creator>1</dc:creator>
  <cp:lastModifiedBy>Пользователь</cp:lastModifiedBy>
  <cp:revision>130</cp:revision>
  <dcterms:modified xsi:type="dcterms:W3CDTF">2026-08-26T01:32:28Z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8</vt:r8>
  </property>
</Properties>
</file>