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0"/>
  </p:notesMasterIdLst>
  <p:sldIdLst>
    <p:sldId id="286" r:id="rId2"/>
    <p:sldId id="305" r:id="rId3"/>
    <p:sldId id="257" r:id="rId4"/>
    <p:sldId id="258" r:id="rId5"/>
    <p:sldId id="308" r:id="rId6"/>
    <p:sldId id="306" r:id="rId7"/>
    <p:sldId id="307" r:id="rId8"/>
    <p:sldId id="310" r:id="rId9"/>
    <p:sldId id="299" r:id="rId10"/>
    <p:sldId id="262" r:id="rId11"/>
    <p:sldId id="261" r:id="rId12"/>
    <p:sldId id="303" r:id="rId13"/>
    <p:sldId id="304" r:id="rId14"/>
    <p:sldId id="302" r:id="rId15"/>
    <p:sldId id="301" r:id="rId16"/>
    <p:sldId id="266" r:id="rId17"/>
    <p:sldId id="268" r:id="rId18"/>
    <p:sldId id="309" r:id="rId19"/>
  </p:sldIdLst>
  <p:sldSz cx="12192000" cy="6858000"/>
  <p:notesSz cx="6858000" cy="12192000"/>
  <p:embeddedFontLst>
    <p:embeddedFont>
      <p:font typeface="Calibri Light" pitchFamily="34" charset="0"/>
      <p:regular r:id="rId21"/>
      <p: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Open Sans" charset="0"/>
      <p:regular r:id="rId27"/>
      <p:italic r:id="rId28"/>
    </p:embeddedFont>
    <p:embeddedFont>
      <p:font typeface="Unbounded Bold" charset="-52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44" d="100"/>
          <a:sy n="44" d="100"/>
        </p:scale>
        <p:origin x="-1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610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648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581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676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863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060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0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hyperlink" Target="https://znanierussia.ru/lectlib" TargetMode="External"/><Relationship Id="rId3" Type="http://schemas.openxmlformats.org/officeDocument/2006/relationships/hyperlink" Target="https://irzar.ru/wp-content/uploads/2024/12/programma-prosveshheniya-roditelej.pdf" TargetMode="External"/><Relationship Id="rId7" Type="http://schemas.openxmlformats.org/officeDocument/2006/relationships/hyperlink" Target="https://irzar.ru/diagnosticheskieuslugi/" TargetMode="External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parents.university/" TargetMode="External"/><Relationship Id="rId11" Type="http://schemas.openxmlformats.org/officeDocument/2006/relationships/image" Target="../media/image53.png"/><Relationship Id="rId5" Type="http://schemas.openxmlformats.org/officeDocument/2006/relationships/hyperlink" Target="https://&#1088;&#1072;&#1089;&#1090;&#1080;&#1084;&#1076;&#1077;&#1090;&#1077;&#1081;.&#1088;&#1092;/" TargetMode="External"/><Relationship Id="rId15" Type="http://schemas.openxmlformats.org/officeDocument/2006/relationships/image" Target="../media/image56.jpg"/><Relationship Id="rId10" Type="http://schemas.openxmlformats.org/officeDocument/2006/relationships/image" Target="../media/image52.png"/><Relationship Id="rId4" Type="http://schemas.openxmlformats.org/officeDocument/2006/relationships/hyperlink" Target="https://&#1089;&#1077;&#1084;&#1100;&#1103;&#1080;&#1096;&#1082;&#1086;&#1083;&#1072;.&#1088;&#1092;/&#1086;-&#1078;&#1091;&#1088;&#1085;&#1072;&#1083;&#1077;/" TargetMode="External"/><Relationship Id="rId9" Type="http://schemas.openxmlformats.org/officeDocument/2006/relationships/image" Target="../media/image51.png"/><Relationship Id="rId1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BC9B08CC-41DE-414F-8BB5-A55875E42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0014" cy="7064830"/>
          </a:xfrm>
          <a:prstGeom prst="rect">
            <a:avLst/>
          </a:prstGeom>
        </p:spPr>
      </p:pic>
      <p:sp>
        <p:nvSpPr>
          <p:cNvPr id="18" name="PlaceHolder 1">
            <a:extLst>
              <a:ext uri="{FF2B5EF4-FFF2-40B4-BE49-F238E27FC236}">
                <a16:creationId xmlns:a16="http://schemas.microsoft.com/office/drawing/2014/main" xmlns="" id="{2B0864EA-E942-4E64-83A4-3A23441671FB}"/>
              </a:ext>
            </a:extLst>
          </p:cNvPr>
          <p:cNvSpPr txBox="1">
            <a:spLocks/>
          </p:cNvSpPr>
          <p:nvPr/>
        </p:nvSpPr>
        <p:spPr>
          <a:xfrm>
            <a:off x="459907" y="1827110"/>
            <a:ext cx="10515600" cy="2924134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tabLst>
                <a:tab pos="0" algn="l"/>
              </a:tabLst>
            </a:pPr>
            <a:r>
              <a:rPr lang="ru-RU" dirty="0">
                <a:solidFill>
                  <a:schemeClr val="accent5"/>
                </a:solidFill>
                <a:latin typeface="Arial"/>
              </a:rPr>
              <a:t/>
            </a:r>
            <a:br>
              <a:rPr lang="ru-RU" dirty="0">
                <a:solidFill>
                  <a:schemeClr val="accent5"/>
                </a:solidFill>
                <a:latin typeface="Arial"/>
              </a:rPr>
            </a:br>
            <a:r>
              <a:rPr lang="ru-RU" dirty="0">
                <a:solidFill>
                  <a:schemeClr val="accent5"/>
                </a:solidFill>
                <a:latin typeface="Arial"/>
              </a:rPr>
              <a:t/>
            </a:r>
            <a:br>
              <a:rPr lang="ru-RU" dirty="0">
                <a:solidFill>
                  <a:schemeClr val="accent5"/>
                </a:solidFill>
                <a:latin typeface="Arial"/>
              </a:rPr>
            </a:br>
            <a:r>
              <a:rPr lang="ru-RU" sz="4000" i="1" dirty="0">
                <a:solidFill>
                  <a:schemeClr val="accent5"/>
                </a:solidFill>
                <a:latin typeface="Arial"/>
              </a:rPr>
              <a:t>Взаимодействие с семьями воспитанников: </a:t>
            </a:r>
            <a:br>
              <a:rPr lang="ru-RU" sz="4000" i="1" dirty="0">
                <a:solidFill>
                  <a:schemeClr val="accent5"/>
                </a:solidFill>
                <a:latin typeface="Arial"/>
              </a:rPr>
            </a:br>
            <a:r>
              <a:rPr lang="ru-RU" sz="4000" i="1" dirty="0">
                <a:solidFill>
                  <a:schemeClr val="accent5"/>
                </a:solidFill>
                <a:latin typeface="Arial"/>
              </a:rPr>
              <a:t>новые ориентиры. </a:t>
            </a:r>
            <a:br>
              <a:rPr lang="ru-RU" sz="4000" i="1" dirty="0">
                <a:solidFill>
                  <a:schemeClr val="accent5"/>
                </a:solidFill>
                <a:latin typeface="Arial"/>
              </a:rPr>
            </a:br>
            <a:r>
              <a:rPr lang="ru-RU" sz="4000" i="1" dirty="0">
                <a:solidFill>
                  <a:schemeClr val="accent5"/>
                </a:solidFill>
                <a:latin typeface="Arial"/>
              </a:rPr>
              <a:t>Реализация программы просвещения родителей.</a:t>
            </a:r>
            <a:endParaRPr lang="ru-RU" sz="4000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2B44014-E61D-43FD-B5B8-ABEB2B4A30A0}"/>
              </a:ext>
            </a:extLst>
          </p:cNvPr>
          <p:cNvSpPr txBox="1"/>
          <p:nvPr/>
        </p:nvSpPr>
        <p:spPr>
          <a:xfrm>
            <a:off x="288452" y="5794137"/>
            <a:ext cx="6406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Байданова</a:t>
            </a:r>
            <a:r>
              <a:rPr lang="ru-RU" i="1" dirty="0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i="1" dirty="0" err="1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Байсура</a:t>
            </a:r>
            <a:r>
              <a:rPr lang="ru-RU" i="1" dirty="0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i="1" dirty="0" err="1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Юзлаевна</a:t>
            </a:r>
            <a:r>
              <a:rPr lang="ru-RU" i="1" dirty="0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, методист </a:t>
            </a:r>
          </a:p>
          <a:p>
            <a:r>
              <a:rPr lang="ru-RU" i="1" dirty="0">
                <a:solidFill>
                  <a:schemeClr val="accent5"/>
                </a:solidFill>
                <a:latin typeface="Arial"/>
                <a:ea typeface="+mj-ea"/>
                <a:cs typeface="+mj-cs"/>
              </a:rPr>
              <a:t>МКДОУ  детский сад «Веселый городок», ул. Чуйская 3</a:t>
            </a:r>
          </a:p>
        </p:txBody>
      </p:sp>
    </p:spTree>
    <p:extLst>
      <p:ext uri="{BB962C8B-B14F-4D97-AF65-F5344CB8AC3E}">
        <p14:creationId xmlns:p14="http://schemas.microsoft.com/office/powerpoint/2010/main" val="267560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7754728C-C7A8-4693-B019-5A6FF9DEB3EF}"/>
              </a:ext>
            </a:extLst>
          </p:cNvPr>
          <p:cNvPicPr>
            <a:picLocks noGrp="1" noChangeAspect="1"/>
          </p:cNvPicPr>
          <p:nvPr>
            <p:ph/>
          </p:nvPr>
        </p:nvPicPr>
        <p:blipFill>
          <a:blip r:embed="rId2"/>
          <a:stretch>
            <a:fillRect/>
          </a:stretch>
        </p:blipFill>
        <p:spPr>
          <a:xfrm>
            <a:off x="445743" y="280911"/>
            <a:ext cx="7120255" cy="598672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A8076CE-6EA3-4F58-B31D-3D90B4639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328" y="524626"/>
            <a:ext cx="3810330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104308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Цель программы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661475" y="1917204"/>
            <a:ext cx="3053877" cy="2304355"/>
          </a:xfrm>
          <a:prstGeom prst="roundRect">
            <a:avLst>
              <a:gd name="adj" fmla="val 344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56832" y="2112566"/>
            <a:ext cx="26631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Педагогическая компетентность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2816523"/>
            <a:ext cx="26631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Повысить уровень знаний и навыков родителей в вопросах воспитания и развития детей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3904359" y="1917204"/>
            <a:ext cx="3053976" cy="2304355"/>
          </a:xfrm>
          <a:prstGeom prst="roundRect">
            <a:avLst>
              <a:gd name="adj" fmla="val 344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099715" y="2112566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Партнёрство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099715" y="2521248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Укрепить доверие и сотрудничество между семьёй и детским садом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61475" y="4410571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6832" y="4605933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Единое пространство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56832" y="5014615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Создать согласованную образовательную среду — дома и в ДОУ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ABB5D50-EB4A-4FB5-9EE2-8B6C1DE906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423"/>
          <a:stretch/>
        </p:blipFill>
        <p:spPr>
          <a:xfrm>
            <a:off x="510745" y="163886"/>
            <a:ext cx="11019475" cy="838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41487"/>
            <a:ext cx="10868745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Формы взаимодействия с семьями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889224"/>
            <a:ext cx="465126" cy="4651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583259"/>
            <a:ext cx="3470287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Индивидуальные консультации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61475" y="3274516"/>
            <a:ext cx="347028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Персональная работа с каждой семьёй с учётом её потребностей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360654" y="1889224"/>
            <a:ext cx="465126" cy="46513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0654" y="2583259"/>
            <a:ext cx="3470287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Групповые формы работы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360654" y="3274516"/>
            <a:ext cx="347028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Совместное обсуждение актуальных вопросов воспитания и развития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059834" y="1889224"/>
            <a:ext cx="465126" cy="46513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59834" y="2583259"/>
            <a:ext cx="347038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Мастер-классы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8059834" y="2983805"/>
            <a:ext cx="347038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Практические занятия для освоения методов и приёмов работы с детьми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61475" y="4231382"/>
            <a:ext cx="465126" cy="46513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61475" y="4925417"/>
            <a:ext cx="347028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Тематические встречи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661475" y="5325963"/>
            <a:ext cx="347028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Встречи по актуальным темам воспитания, здоровья и развития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360654" y="4231382"/>
            <a:ext cx="465126" cy="46513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360654" y="4925417"/>
            <a:ext cx="347028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Совместные проекты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4360654" y="5325963"/>
            <a:ext cx="347028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Участие семей в образовательных и творческих проектах ДОУ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AF1CA9E-832D-4B74-BEE1-FFB6545A5F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9834" y="3414712"/>
            <a:ext cx="3499407" cy="350550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7BB01AC-58F8-4A5E-AA81-3C8B9D350D19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86423"/>
          <a:stretch/>
        </p:blipFill>
        <p:spPr>
          <a:xfrm>
            <a:off x="510745" y="103389"/>
            <a:ext cx="11019475" cy="838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2532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8678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Методы работы с родителями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5233360" y="2051546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Комплекс форм и подходов, обеспечивающих эффективное взаимодействие педагогов и семей воспитанников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2869009"/>
            <a:ext cx="945035" cy="11340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67402" y="3058021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Times New Roman" panose="02020603050405020304" pitchFamily="18" charset="0"/>
              </a:rPr>
              <a:t>Информационные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367402" y="3466703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Донесение знаний и рекомендаций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360" y="4003080"/>
            <a:ext cx="945035" cy="11340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67402" y="4192091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Интерактивные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367402" y="4600773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Совместная практическая деятельность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360" y="5137150"/>
            <a:ext cx="945035" cy="11340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367402" y="5326162"/>
            <a:ext cx="51628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Индивидуальные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367402" y="5734844"/>
            <a:ext cx="516281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Адресная поддержка каждой семьи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496" y="65956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Информационные формы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96" y="1248668"/>
            <a:ext cx="2009923" cy="12422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3821" y="2699327"/>
            <a:ext cx="346542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Собрания и консультации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448411" y="3499544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Групповые встречи и индивидуальные консультации с педагогами по актуальным вопросам воспитания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545" y="1153635"/>
            <a:ext cx="2009923" cy="12422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203337" y="2719672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Стенды и буклеты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256602" y="3386137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Наглядные информационные материалы в пространстве ДОУ: тематические стенды, памятки, брошюры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6908" y="1153635"/>
            <a:ext cx="2009923" cy="12422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2719671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Сайт и мессенджеры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3" y="3397912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Оперативное информирование через официальный сайт учреждения и групповые чаты в мессенджерах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FC23139-AA14-49DE-926A-23D0BAFB53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80" y="4693017"/>
            <a:ext cx="2713508" cy="208421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7F280ED-DE05-464F-9A7C-4D238F08CF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6849" y="4661491"/>
            <a:ext cx="2948778" cy="20098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9E1F44D-93FF-4EAA-A9D9-873BE4F8C98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86386"/>
          <a:stretch/>
        </p:blipFill>
        <p:spPr>
          <a:xfrm>
            <a:off x="479577" y="79007"/>
            <a:ext cx="11019475" cy="6409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D6F5EE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27844"/>
            <a:ext cx="6296860" cy="112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Интерактивные формы</a:t>
            </a:r>
            <a:endParaRPr lang="en-US" sz="35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233360" y="1911548"/>
            <a:ext cx="6296860" cy="13584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40435" y="2117030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Мастер-классы и тренинги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540435" y="2501503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Практические занятия, на которых родители осваивают приёмы работы с детьми вместе с педагогами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233360" y="3441601"/>
            <a:ext cx="6296860" cy="135840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540435" y="3647083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Круглые столы и дискуссии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540435" y="4031555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Открытый диалог педагогов и родителей по актуальным темам развития и воспитания дошкольников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233360" y="4971653"/>
            <a:ext cx="6296860" cy="135840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540435" y="5177135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Совместные проекты и мероприятия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5540435" y="5561608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Праздники, акции, проектная деятельность, объединяющие детей, родителей и воспитателей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2496" y="65956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</a:t>
            </a:r>
            <a:r>
              <a:rPr lang="ru-RU" sz="37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дивидуальные</a:t>
            </a: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формы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06" y="1278178"/>
            <a:ext cx="4102786" cy="25356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2948" y="3820755"/>
            <a:ext cx="346542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Собрания и консультации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60401" y="4609478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Групповые встречи и индивидуальные консультации с </a:t>
            </a:r>
            <a:r>
              <a:rPr lang="ru-RU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родителями (законными представителями) </a:t>
            </a:r>
            <a:r>
              <a:rPr lang="en-US" sz="145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</a:t>
            </a: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актуальным вопросам воспитания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9E1F44D-93FF-4EAA-A9D9-873BE4F8C9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6386"/>
          <a:stretch/>
        </p:blipFill>
        <p:spPr>
          <a:xfrm>
            <a:off x="479577" y="79007"/>
            <a:ext cx="11019475" cy="6409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960AAB6E-F3DC-49E7-8177-E8C6130D95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81" t="9786" r="24778" b="11621"/>
          <a:stretch/>
        </p:blipFill>
        <p:spPr>
          <a:xfrm>
            <a:off x="5490834" y="1350721"/>
            <a:ext cx="3028367" cy="35606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B16137C-282C-4423-B5C8-7B2B2A75BB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7400" y="3731259"/>
            <a:ext cx="5869270" cy="304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5" y="772815"/>
            <a:ext cx="6296860" cy="959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Родительское собрание: Сторителлинг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661475" y="1919784"/>
            <a:ext cx="6906444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Результаты использования игровой технологии </a:t>
            </a:r>
            <a:r>
              <a:rPr lang="en-US" sz="1200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 pitchFamily="34" charset="-122"/>
                <a:cs typeface="Times New Roman" panose="02020603050405020304" pitchFamily="18" charset="0"/>
              </a:rPr>
              <a:t>«Сторителлинг»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61475" y="2282726"/>
            <a:ext cx="6296860" cy="857052"/>
          </a:xfrm>
          <a:prstGeom prst="roundRect">
            <a:avLst>
              <a:gd name="adj" fmla="val 752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1312" y="2442567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85%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1312" y="2757289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Повышение интереса родителей к образовательному процессу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61475" y="3264495"/>
            <a:ext cx="6296860" cy="857052"/>
          </a:xfrm>
          <a:prstGeom prst="roundRect">
            <a:avLst>
              <a:gd name="adj" fmla="val 752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1312" y="3424337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Речь и воображение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1312" y="3739059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Улучшение понимания родителями развития речи и воображения детей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61475" y="4246265"/>
            <a:ext cx="6296860" cy="857052"/>
          </a:xfrm>
          <a:prstGeom prst="roundRect">
            <a:avLst>
              <a:gd name="adj" fmla="val 752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1312" y="4406106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Совместное творчество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21312" y="4720828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Активное участие семей в создании историй и сказок вместе с детьми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61475" y="5228034"/>
            <a:ext cx="6296860" cy="857052"/>
          </a:xfrm>
          <a:prstGeom prst="roundRect">
            <a:avLst>
              <a:gd name="adj" fmla="val 752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1312" y="5387876"/>
            <a:ext cx="597718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Эмоциональная связь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21312" y="5702598"/>
            <a:ext cx="5977185" cy="222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Укрепление близости между родителями и детьми через общее творчество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8FA33B5-D5C1-4ECB-9AF6-004329D82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401" y="221164"/>
            <a:ext cx="2925287" cy="3900383"/>
          </a:xfrm>
          <a:prstGeom prst="rect">
            <a:avLst/>
          </a:prstGeom>
        </p:spPr>
      </p:pic>
      <p:pic>
        <p:nvPicPr>
          <p:cNvPr id="19" name="Объект 3">
            <a:extLst>
              <a:ext uri="{FF2B5EF4-FFF2-40B4-BE49-F238E27FC236}">
                <a16:creationId xmlns:a16="http://schemas.microsoft.com/office/drawing/2014/main" xmlns="" id="{33AB896F-7559-4976-B2ED-AC7ECCCA4A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319" y="3362728"/>
            <a:ext cx="4365478" cy="32741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7071"/>
            <a:ext cx="10868745" cy="470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Мастер-класс для родителей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055588"/>
            <a:ext cx="10868745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«Игры для развития мелкой моторики из бросового материала»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4" y="1491928"/>
            <a:ext cx="753051" cy="9036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34478" y="1488187"/>
            <a:ext cx="9995741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Материалы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534479" y="1886948"/>
            <a:ext cx="9995741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Бросовый и природный материал: крышки, пуговицы, ткань, картон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3" y="2428032"/>
            <a:ext cx="753051" cy="9036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34479" y="2513903"/>
            <a:ext cx="9995741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Процесс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534477" y="2823687"/>
            <a:ext cx="9995741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Совместное изготовление развивающих игрушек и пособий</a:t>
            </a:r>
            <a:endParaRPr lang="en-US" sz="11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3331716"/>
            <a:ext cx="753051" cy="90368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34479" y="3400848"/>
            <a:ext cx="9995741" cy="235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Результат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1414526" y="3711869"/>
            <a:ext cx="9995741" cy="216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Родители уносят готовые игры домой и применяют с детьми</a:t>
            </a:r>
            <a:endParaRPr lang="en-US" sz="11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E763A1E-A1C8-4706-B37D-E77968EAE4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1270" y="4282002"/>
            <a:ext cx="3082153" cy="231161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25838913-5E02-42B3-B451-D954C77F5F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3670" y="1311300"/>
            <a:ext cx="3176550" cy="423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3418763" y="345674"/>
            <a:ext cx="10868745" cy="553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Игра «Домино»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55530" y="3252029"/>
            <a:ext cx="2274533" cy="269180"/>
          </a:xfrm>
          <a:prstGeom prst="roundRect">
            <a:avLst>
              <a:gd name="adj" fmla="val 22119"/>
            </a:avLst>
          </a:prstGeom>
          <a:solidFill>
            <a:srgbClr val="D6F5EE"/>
          </a:solidFill>
          <a:ln/>
        </p:spPr>
      </p:sp>
      <p:sp>
        <p:nvSpPr>
          <p:cNvPr id="4" name="Text 2"/>
          <p:cNvSpPr/>
          <p:nvPr/>
        </p:nvSpPr>
        <p:spPr>
          <a:xfrm>
            <a:off x="749043" y="3347492"/>
            <a:ext cx="2671596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ФИНАНСОВАЯ ГРАМОТНОСТЬ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42531" y="3568568"/>
            <a:ext cx="3523070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Цель</a:t>
            </a:r>
            <a:r>
              <a:rPr lang="ru-RU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: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42531" y="3841670"/>
            <a:ext cx="3523070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Формирование у родителей понимания основ финансовой грамотности детей через </a:t>
            </a:r>
            <a:r>
              <a:rPr lang="en-US" sz="135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игровой</a:t>
            </a: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35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метод</a:t>
            </a:r>
            <a:r>
              <a:rPr lang="ru-RU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307800" y="4661765"/>
            <a:ext cx="3523070" cy="276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Задачи</a:t>
            </a:r>
            <a:r>
              <a:rPr lang="ru-RU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2531" y="4843749"/>
            <a:ext cx="3523070" cy="2038747"/>
          </a:xfrm>
          <a:prstGeom prst="rect">
            <a:avLst/>
          </a:prstGeom>
          <a:noFill/>
          <a:ln/>
        </p:spPr>
        <p:txBody>
          <a:bodyPr wrap="square" lIns="0" tIns="70882" rIns="0" bIns="0" rtlCol="0" anchor="t">
            <a:normAutofit/>
          </a:bodyPr>
          <a:lstStyle/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Познакомить родителей с игровыми методами обучения финансовым понятиям</a:t>
            </a:r>
            <a:endParaRPr lang="en-US" sz="1350" dirty="0"/>
          </a:p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Развивать навыки логического мышления и счёта у детей</a:t>
            </a:r>
            <a:endParaRPr lang="en-US" sz="1350" dirty="0"/>
          </a:p>
          <a:p>
            <a:pPr marL="274320" indent="-274320" algn="l">
              <a:lnSpc>
                <a:spcPct val="129000"/>
              </a:lnSpc>
              <a:buSzPct val="100000"/>
              <a:buChar char="•"/>
            </a:pPr>
            <a:r>
              <a:rPr lang="en-US" sz="13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Показать практическое применение игры в домашних условиях</a:t>
            </a:r>
            <a:endParaRPr lang="en-US" sz="13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7913D74-EED9-4859-8C6E-542C31EA7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74" y="910115"/>
            <a:ext cx="3187785" cy="23900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8A3160E-B566-4D46-892E-7C19BEF9F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679" y="819652"/>
            <a:ext cx="3133816" cy="37099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F50AE25-E73C-4503-AC74-818323CCD57F}"/>
              </a:ext>
            </a:extLst>
          </p:cNvPr>
          <p:cNvSpPr txBox="1"/>
          <p:nvPr/>
        </p:nvSpPr>
        <p:spPr>
          <a:xfrm>
            <a:off x="7843336" y="665175"/>
            <a:ext cx="3599621" cy="3001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Игра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формирует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у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детей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базовое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понимание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семейного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бюджета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учит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планировать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траты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осознавать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ценность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денег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Родители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осваивают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методику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введения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экономических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понятий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повседневный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разговор</a:t>
            </a:r>
            <a:r>
              <a:rPr lang="en-US" sz="18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с </a:t>
            </a:r>
            <a:r>
              <a:rPr lang="en-US" sz="18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ребёнком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910AB10-CC42-438B-98B8-658340462986}"/>
              </a:ext>
            </a:extLst>
          </p:cNvPr>
          <p:cNvSpPr txBox="1"/>
          <p:nvPr/>
        </p:nvSpPr>
        <p:spPr>
          <a:xfrm>
            <a:off x="5394037" y="-24297"/>
            <a:ext cx="7573818" cy="843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Интеллектуальная</a:t>
            </a: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24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игра</a:t>
            </a:r>
            <a:r>
              <a:rPr lang="ru-RU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: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«</a:t>
            </a:r>
            <a:r>
              <a:rPr lang="en-US" sz="24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Доходы-расходы</a:t>
            </a: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»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BCA6840-D892-4C2E-A666-BF190C518B60}"/>
              </a:ext>
            </a:extLst>
          </p:cNvPr>
          <p:cNvSpPr txBox="1"/>
          <p:nvPr/>
        </p:nvSpPr>
        <p:spPr>
          <a:xfrm>
            <a:off x="4327237" y="4474141"/>
            <a:ext cx="8192654" cy="367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Интеллектуальная</a:t>
            </a: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18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игра</a:t>
            </a: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«</a:t>
            </a:r>
            <a:r>
              <a:rPr lang="en-US" sz="18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Услуга-товар</a:t>
            </a: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»</a:t>
            </a:r>
            <a:endParaRPr lang="en-US" sz="18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AA7261E-8368-499A-9182-19EC233893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092" y="4797683"/>
            <a:ext cx="3133816" cy="2104629"/>
          </a:xfrm>
          <a:prstGeom prst="rect">
            <a:avLst/>
          </a:prstGeom>
        </p:spPr>
      </p:pic>
      <p:sp>
        <p:nvSpPr>
          <p:cNvPr id="19" name="Text 5">
            <a:extLst>
              <a:ext uri="{FF2B5EF4-FFF2-40B4-BE49-F238E27FC236}">
                <a16:creationId xmlns:a16="http://schemas.microsoft.com/office/drawing/2014/main" xmlns="" id="{97CBE538-0572-4865-884C-CC4F13D57608}"/>
              </a:ext>
            </a:extLst>
          </p:cNvPr>
          <p:cNvSpPr/>
          <p:nvPr/>
        </p:nvSpPr>
        <p:spPr>
          <a:xfrm>
            <a:off x="7764061" y="5044407"/>
            <a:ext cx="3956884" cy="16427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Игра на развитие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экономического </a:t>
            </a:r>
            <a:r>
              <a:rPr lang="en-US" sz="145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мышления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</a:t>
            </a:r>
            <a:endParaRPr lang="ru-RU" sz="1450" dirty="0">
              <a:solidFill>
                <a:srgbClr val="333F70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понимания различий между товарами и </a:t>
            </a:r>
            <a:endParaRPr lang="ru-RU" sz="1450" dirty="0">
              <a:solidFill>
                <a:srgbClr val="333F70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ru-RU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</a:t>
            </a:r>
            <a:r>
              <a:rPr lang="en-US" sz="1450" dirty="0" err="1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слугами</a:t>
            </a:r>
            <a:r>
              <a:rPr lang="ru-RU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;</a:t>
            </a:r>
            <a:endParaRPr lang="en-US" sz="14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DCD63AE-9089-4F28-9E65-FDB966D2A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24286"/>
            <a:ext cx="6646416" cy="68733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7C85654-EDC4-4BA3-84FF-6B4E5E444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1108" y="2396971"/>
            <a:ext cx="5545584" cy="415918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9D235AD-0251-4C3C-8A6D-D36695B0BB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91" t="11132" r="21291" b="26473"/>
          <a:stretch/>
        </p:blipFill>
        <p:spPr>
          <a:xfrm rot="5400000">
            <a:off x="7910731" y="-357961"/>
            <a:ext cx="2301628" cy="30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6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A29729E-0ECF-4A36-B9AB-D3F7B45F43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74" r="38071"/>
          <a:stretch/>
        </p:blipFill>
        <p:spPr>
          <a:xfrm>
            <a:off x="133301" y="1731146"/>
            <a:ext cx="7031272" cy="48827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9360E3C-BCA8-4ADB-B280-39BF5879F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572" y="3018407"/>
            <a:ext cx="4894128" cy="355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CE748EA-A127-4481-9CF6-83B854375480}"/>
              </a:ext>
            </a:extLst>
          </p:cNvPr>
          <p:cNvSpPr txBox="1"/>
          <p:nvPr/>
        </p:nvSpPr>
        <p:spPr>
          <a:xfrm>
            <a:off x="1065320" y="62144"/>
            <a:ext cx="102892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Мастер-класс по изготовлению родового панно «</a:t>
            </a: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Танма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2320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8433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Мастер-класс: Шерстяная акварель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599331" y="1291928"/>
            <a:ext cx="11478330" cy="5287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 Bold" pitchFamily="34" charset="-122"/>
                <a:cs typeface="Times New Roman" panose="02020603050405020304" pitchFamily="18" charset="0"/>
              </a:rPr>
              <a:t>Цель:</a:t>
            </a: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Развитие творческих </a:t>
            </a:r>
            <a:r>
              <a:rPr lang="en-US" sz="145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способностей</a:t>
            </a: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450" dirty="0" err="1" smtClean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родителей</a:t>
            </a:r>
            <a:r>
              <a:rPr lang="en-US" sz="1450" dirty="0" smtClean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через нетрадиционные техники рисования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75" y="4515247"/>
            <a:ext cx="25399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Новая техника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4923929"/>
            <a:ext cx="25399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Освоение уникального метода рисования шерстяными нитями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3437645" y="4515247"/>
            <a:ext cx="25400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Моторика и координация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3437645" y="5219204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Развитие мелкой моторики рук и точности движений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6213915" y="4515247"/>
            <a:ext cx="25400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Совместные работы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6213915" y="5219204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Создание творческих работ родителями и детьми вместе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8990184" y="4515247"/>
            <a:ext cx="254003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Уверенность и самооценка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8990184" y="5219204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Повышение веры в собственные творческие способности</a:t>
            </a:r>
            <a:endParaRPr lang="en-US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3BC544C-81C5-4BFC-B0BD-915018DA5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38" y="1934071"/>
            <a:ext cx="3080859" cy="231385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12CEFB59-CE97-4DA1-BA72-B7F866D60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163" y="1868840"/>
            <a:ext cx="3134770" cy="235434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657AC343-D044-4983-8075-A6EECF863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317" y="1707754"/>
            <a:ext cx="2007513" cy="2672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056910" y="161934"/>
            <a:ext cx="3736362" cy="959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Родительский лекторий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056910" y="1349997"/>
            <a:ext cx="2513247" cy="233263"/>
          </a:xfrm>
          <a:prstGeom prst="roundRect">
            <a:avLst>
              <a:gd name="adj" fmla="val 22122"/>
            </a:avLst>
          </a:prstGeom>
          <a:solidFill>
            <a:srgbClr val="D6F5EE"/>
          </a:solidFill>
          <a:ln/>
        </p:spPr>
      </p:sp>
      <p:sp>
        <p:nvSpPr>
          <p:cNvPr id="5" name="Text 2"/>
          <p:cNvSpPr/>
          <p:nvPr/>
        </p:nvSpPr>
        <p:spPr>
          <a:xfrm>
            <a:off x="5129381" y="1387874"/>
            <a:ext cx="2938687" cy="141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ЭСТЕТИЧЕСКОЕ ВОСПИТАНИЕ В СЕМЬЕ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7665277" y="1802110"/>
            <a:ext cx="3560475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</a:t>
            </a:r>
            <a:r>
              <a:rPr lang="en-US" sz="120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Эстетическое воспитание в семье — школа высококультурного человека</a:t>
            </a: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»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33541" y="2871192"/>
            <a:ext cx="230281" cy="23028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74954" y="2866430"/>
            <a:ext cx="3061516" cy="479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Педагогическая грамотность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8474954" y="3470970"/>
            <a:ext cx="3061516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Повышение компетентности родителей в вопросах эстетического развития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33541" y="4170561"/>
            <a:ext cx="230281" cy="23028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474954" y="4165798"/>
            <a:ext cx="3061516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Культурные традиции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8474954" y="4530427"/>
            <a:ext cx="3061516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Внедрение в семьях традиций посещения музеев, театров и выставок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33541" y="5230019"/>
            <a:ext cx="230281" cy="23028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474954" y="5225256"/>
            <a:ext cx="3061516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Художественный вкус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8474954" y="5589885"/>
            <a:ext cx="3061516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Развитие эстетического восприятия и культурного кругозора у детей</a:t>
            </a:r>
            <a:endParaRPr lang="en-US" sz="12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DAC1433-E68F-4ED7-A7D8-56EB7B256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271" y="2484146"/>
            <a:ext cx="4564593" cy="409256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A5D31674-6F71-498A-9C51-30D82DC82BA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5" r="17662"/>
          <a:stretch/>
        </p:blipFill>
        <p:spPr>
          <a:xfrm>
            <a:off x="292891" y="65420"/>
            <a:ext cx="2772965" cy="4645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D6C5298-1EB9-43B4-98FA-D87921671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86" y="117154"/>
            <a:ext cx="11987814" cy="63982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8986" y="977503"/>
            <a:ext cx="11021539" cy="14674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Результаты программы просвещения родителей</a:t>
            </a:r>
            <a:endParaRPr lang="en-US" sz="3050" dirty="0"/>
          </a:p>
        </p:txBody>
      </p:sp>
      <p:sp>
        <p:nvSpPr>
          <p:cNvPr id="4" name="Shape 1"/>
          <p:cNvSpPr/>
          <p:nvPr/>
        </p:nvSpPr>
        <p:spPr>
          <a:xfrm>
            <a:off x="661475" y="2282130"/>
            <a:ext cx="3083642" cy="1563489"/>
          </a:xfrm>
          <a:prstGeom prst="roundRect">
            <a:avLst>
              <a:gd name="adj" fmla="val 420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4289" y="2444948"/>
            <a:ext cx="2758014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Рост компетентности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24289" y="2767211"/>
            <a:ext cx="2758014" cy="915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Родители отмечают повышение уверенности в вопросах воспитания и финансового просвещения детей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874693" y="2265958"/>
            <a:ext cx="3083642" cy="1563489"/>
          </a:xfrm>
          <a:prstGeom prst="roundRect">
            <a:avLst>
              <a:gd name="adj" fmla="val 4205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37507" y="2444948"/>
            <a:ext cx="2758014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Крепкое партнёрство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037507" y="2767211"/>
            <a:ext cx="2758014" cy="686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Укрепление доверия между семьями и педагогами, снижение конфликтных ситуаций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61475" y="3975199"/>
            <a:ext cx="6296860" cy="1105694"/>
          </a:xfrm>
          <a:prstGeom prst="roundRect">
            <a:avLst>
              <a:gd name="adj" fmla="val 5946"/>
            </a:avLst>
          </a:prstGeom>
          <a:solidFill>
            <a:srgbClr val="D6F5EE"/>
          </a:solidFill>
          <a:ln w="6350">
            <a:solidFill>
              <a:srgbClr val="BCDBD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24289" y="4138017"/>
            <a:ext cx="5971232" cy="244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Развитие детей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24289" y="4460280"/>
            <a:ext cx="5971232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Дети демонстрируют устойчивые знания об экономических понятиях и навыки социального взаимодействия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39" y="5410795"/>
            <a:ext cx="195654" cy="15646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E7BEFAFB-D941-449D-9CD3-55E9629488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103" y="1974775"/>
            <a:ext cx="3734124" cy="4000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0DA9F28-CEC8-40ED-908B-2B40A0001D56}"/>
              </a:ext>
            </a:extLst>
          </p:cNvPr>
          <p:cNvSpPr txBox="1"/>
          <p:nvPr/>
        </p:nvSpPr>
        <p:spPr>
          <a:xfrm>
            <a:off x="2357166" y="1072647"/>
            <a:ext cx="34678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Программа просвещения родителей </a:t>
            </a:r>
            <a:r>
              <a:rPr lang="ru-RU" sz="1400" b="1" dirty="0">
                <a:solidFill>
                  <a:srgbClr val="002060"/>
                </a:solidFill>
              </a:rPr>
              <a:t>(законных представителей) детей дошкольного возраста, посещающих ДОУ </a:t>
            </a:r>
            <a:r>
              <a:rPr lang="en-US" sz="1400" b="1" dirty="0">
                <a:solidFill>
                  <a:srgbClr val="002060"/>
                </a:solidFill>
                <a:hlinkClick r:id="rId3"/>
              </a:rPr>
              <a:t>https://</a:t>
            </a:r>
            <a:r>
              <a:rPr lang="en-US" sz="1400" b="1" dirty="0" err="1">
                <a:solidFill>
                  <a:srgbClr val="002060"/>
                </a:solidFill>
                <a:hlinkClick r:id="rId3"/>
              </a:rPr>
              <a:t>irzar.ru</a:t>
            </a:r>
            <a:r>
              <a:rPr lang="en-US" sz="1400" b="1" dirty="0">
                <a:solidFill>
                  <a:srgbClr val="002060"/>
                </a:solidFill>
                <a:hlinkClick r:id="rId3"/>
              </a:rPr>
              <a:t>/wp-content/uploads/2024/12/</a:t>
            </a:r>
            <a:r>
              <a:rPr lang="en-US" sz="1400" b="1" dirty="0" err="1">
                <a:solidFill>
                  <a:srgbClr val="002060"/>
                </a:solidFill>
                <a:hlinkClick r:id="rId3"/>
              </a:rPr>
              <a:t>programma-prosveshheniya-roditelej.pdf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23E85C0-AFBE-4130-9A67-598A663E5B31}"/>
              </a:ext>
            </a:extLst>
          </p:cNvPr>
          <p:cNvSpPr txBox="1"/>
          <p:nvPr/>
        </p:nvSpPr>
        <p:spPr>
          <a:xfrm>
            <a:off x="2351105" y="2841885"/>
            <a:ext cx="346780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Семья и школа.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Журнал для родителей и педагогов</a:t>
            </a:r>
          </a:p>
          <a:p>
            <a:r>
              <a:rPr lang="en-US" sz="1400" b="1" dirty="0">
                <a:solidFill>
                  <a:srgbClr val="002060"/>
                </a:solidFill>
                <a:hlinkClick r:id="rId4"/>
              </a:rPr>
              <a:t>https://</a:t>
            </a:r>
            <a:r>
              <a:rPr lang="ru-RU" sz="1400" b="1" dirty="0" err="1">
                <a:solidFill>
                  <a:srgbClr val="002060"/>
                </a:solidFill>
                <a:hlinkClick r:id="rId4"/>
              </a:rPr>
              <a:t>семьяишкола.рф</a:t>
            </a:r>
            <a:r>
              <a:rPr lang="ru-RU" sz="1400" b="1" dirty="0">
                <a:solidFill>
                  <a:srgbClr val="002060"/>
                </a:solidFill>
                <a:hlinkClick r:id="rId4"/>
              </a:rPr>
              <a:t>/о-журнале/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40B11DC-3928-4E9B-9DB2-04B80800A8D5}"/>
              </a:ext>
            </a:extLst>
          </p:cNvPr>
          <p:cNvSpPr txBox="1"/>
          <p:nvPr/>
        </p:nvSpPr>
        <p:spPr>
          <a:xfrm>
            <a:off x="2351105" y="4520624"/>
            <a:ext cx="337704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Растим Детей.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Навигатор современных родителей</a:t>
            </a:r>
          </a:p>
          <a:p>
            <a:r>
              <a:rPr lang="en-US" sz="1400" b="1" dirty="0">
                <a:solidFill>
                  <a:srgbClr val="002060"/>
                </a:solidFill>
                <a:hlinkClick r:id="rId5"/>
              </a:rPr>
              <a:t>https://</a:t>
            </a:r>
            <a:r>
              <a:rPr lang="ru-RU" sz="1400" b="1" dirty="0" err="1">
                <a:solidFill>
                  <a:srgbClr val="002060"/>
                </a:solidFill>
                <a:hlinkClick r:id="rId5"/>
              </a:rPr>
              <a:t>растимдетей.рф</a:t>
            </a:r>
            <a:r>
              <a:rPr lang="ru-RU" sz="1400" b="1" dirty="0">
                <a:solidFill>
                  <a:srgbClr val="002060"/>
                </a:solidFill>
                <a:hlinkClick r:id="rId5"/>
              </a:rPr>
              <a:t>/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53CD8F2-C501-4FCB-B5C0-22B8F2E75E42}"/>
              </a:ext>
            </a:extLst>
          </p:cNvPr>
          <p:cNvSpPr txBox="1"/>
          <p:nvPr/>
        </p:nvSpPr>
        <p:spPr>
          <a:xfrm>
            <a:off x="7782537" y="1092237"/>
            <a:ext cx="3967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Родительский университет</a:t>
            </a:r>
          </a:p>
          <a:p>
            <a:r>
              <a:rPr lang="en-US" sz="1400" b="1" dirty="0">
                <a:solidFill>
                  <a:srgbClr val="002060"/>
                </a:solidFill>
                <a:hlinkClick r:id="rId6"/>
              </a:rPr>
              <a:t>https://</a:t>
            </a:r>
            <a:r>
              <a:rPr lang="en-US" sz="1400" b="1" dirty="0" err="1">
                <a:solidFill>
                  <a:srgbClr val="002060"/>
                </a:solidFill>
                <a:hlinkClick r:id="rId6"/>
              </a:rPr>
              <a:t>parents.university</a:t>
            </a:r>
            <a:r>
              <a:rPr lang="en-US" sz="1400" b="1" dirty="0">
                <a:solidFill>
                  <a:srgbClr val="002060"/>
                </a:solidFill>
                <a:hlinkClick r:id="rId6"/>
              </a:rPr>
              <a:t>/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3BE6F40-D9D6-4AFB-BDF9-931EFA26FEA0}"/>
              </a:ext>
            </a:extLst>
          </p:cNvPr>
          <p:cNvSpPr txBox="1"/>
          <p:nvPr/>
        </p:nvSpPr>
        <p:spPr>
          <a:xfrm>
            <a:off x="7851117" y="2798058"/>
            <a:ext cx="396743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Институт развития ребенка (</a:t>
            </a:r>
            <a:r>
              <a:rPr lang="ru-RU" sz="2000" b="1" dirty="0" err="1">
                <a:solidFill>
                  <a:srgbClr val="002060"/>
                </a:solidFill>
              </a:rPr>
              <a:t>ИРЗАР</a:t>
            </a:r>
            <a:r>
              <a:rPr lang="ru-RU" sz="2000" b="1" dirty="0">
                <a:solidFill>
                  <a:srgbClr val="002060"/>
                </a:solidFill>
              </a:rPr>
              <a:t>)</a:t>
            </a:r>
          </a:p>
          <a:p>
            <a:r>
              <a:rPr lang="en-US" sz="1400" b="1" dirty="0">
                <a:solidFill>
                  <a:srgbClr val="002060"/>
                </a:solidFill>
                <a:hlinkClick r:id="rId7"/>
              </a:rPr>
              <a:t>https://</a:t>
            </a:r>
            <a:r>
              <a:rPr lang="en-US" sz="1400" b="1" dirty="0" err="1">
                <a:solidFill>
                  <a:srgbClr val="002060"/>
                </a:solidFill>
                <a:hlinkClick r:id="rId7"/>
              </a:rPr>
              <a:t>irzar.ru</a:t>
            </a:r>
            <a:r>
              <a:rPr lang="en-US" sz="1400" b="1" dirty="0">
                <a:solidFill>
                  <a:srgbClr val="002060"/>
                </a:solidFill>
                <a:hlinkClick r:id="rId7"/>
              </a:rPr>
              <a:t>/</a:t>
            </a:r>
            <a:r>
              <a:rPr lang="en-US" sz="1400" b="1" dirty="0" err="1">
                <a:solidFill>
                  <a:srgbClr val="002060"/>
                </a:solidFill>
                <a:hlinkClick r:id="rId7"/>
              </a:rPr>
              <a:t>diagnosticheskieuslugi</a:t>
            </a:r>
            <a:r>
              <a:rPr lang="en-US" sz="1400" b="1" dirty="0">
                <a:solidFill>
                  <a:srgbClr val="002060"/>
                </a:solidFill>
                <a:hlinkClick r:id="rId7"/>
              </a:rPr>
              <a:t>/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026460A-1282-4149-B986-F0BCFD75B8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93128" y="2819253"/>
            <a:ext cx="1700558" cy="170055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956A1CE-2218-47BD-803D-072265D32D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977" y="1139054"/>
            <a:ext cx="1554036" cy="15540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B00AD56F-F92C-4872-86E3-22260FD1D2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763" y="2868269"/>
            <a:ext cx="1602527" cy="160252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724C9EFC-FED6-488F-95D0-3EF3A2CD3D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1206" y="4520624"/>
            <a:ext cx="1682749" cy="168274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55208FB2-3AF0-4657-8644-822D1450CB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400" y="1092237"/>
            <a:ext cx="1700558" cy="170055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0798318-70AC-4423-8F89-D6B765859492}"/>
              </a:ext>
            </a:extLst>
          </p:cNvPr>
          <p:cNvSpPr txBox="1"/>
          <p:nvPr/>
        </p:nvSpPr>
        <p:spPr>
          <a:xfrm>
            <a:off x="7851117" y="4519811"/>
            <a:ext cx="39674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Российское общество Знание</a:t>
            </a:r>
          </a:p>
          <a:p>
            <a:r>
              <a:rPr lang="en-US" sz="1400" b="1" dirty="0">
                <a:solidFill>
                  <a:srgbClr val="002060"/>
                </a:solidFill>
                <a:hlinkClick r:id="rId13"/>
              </a:rPr>
              <a:t>https://</a:t>
            </a:r>
            <a:r>
              <a:rPr lang="en-US" sz="1400" b="1" dirty="0" err="1">
                <a:solidFill>
                  <a:srgbClr val="002060"/>
                </a:solidFill>
                <a:hlinkClick r:id="rId13"/>
              </a:rPr>
              <a:t>znanierussia.ru</a:t>
            </a:r>
            <a:r>
              <a:rPr lang="en-US" sz="1400" b="1" dirty="0">
                <a:solidFill>
                  <a:srgbClr val="002060"/>
                </a:solidFill>
                <a:hlinkClick r:id="rId13"/>
              </a:rPr>
              <a:t>/</a:t>
            </a:r>
            <a:r>
              <a:rPr lang="en-US" sz="1400" b="1" dirty="0" err="1">
                <a:solidFill>
                  <a:srgbClr val="002060"/>
                </a:solidFill>
                <a:hlinkClick r:id="rId13"/>
              </a:rPr>
              <a:t>lectlib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FC5A6A39-D5C3-4FA4-8BFE-1F3F5B4F24D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128" y="4502815"/>
            <a:ext cx="1700558" cy="17005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3E5FACE-DCB4-4887-A15F-56BD841D574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" t="11643" r="8637" b="20631"/>
          <a:stretch/>
        </p:blipFill>
        <p:spPr>
          <a:xfrm>
            <a:off x="10103044" y="5544353"/>
            <a:ext cx="1715507" cy="103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DA61F0-7689-41FD-8CF8-F77DF020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198148D-C4E1-4A19-94F6-7D0A8D7E6EBD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EDC9366-23DD-4B73-AF08-4CABABDA3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3926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C36E3BE-2B73-4E4F-A67D-1EF45895EDD8}"/>
              </a:ext>
            </a:extLst>
          </p:cNvPr>
          <p:cNvSpPr txBox="1"/>
          <p:nvPr/>
        </p:nvSpPr>
        <p:spPr>
          <a:xfrm>
            <a:off x="1985018" y="1902627"/>
            <a:ext cx="69157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</a:t>
            </a:r>
          </a:p>
          <a:p>
            <a:pPr algn="ctr"/>
            <a:r>
              <a:rPr lang="ru-RU" sz="7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8070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683</Words>
  <Application>Microsoft Office PowerPoint</Application>
  <PresentationFormat>Произвольный</PresentationFormat>
  <Paragraphs>135</Paragraphs>
  <Slides>18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Open Sans Bold</vt:lpstr>
      <vt:lpstr>Calibri Light</vt:lpstr>
      <vt:lpstr>Times New Roman</vt:lpstr>
      <vt:lpstr>Calibri</vt:lpstr>
      <vt:lpstr>Open Sans</vt:lpstr>
      <vt:lpstr>Unbounded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34</cp:revision>
  <dcterms:created xsi:type="dcterms:W3CDTF">2026-08-23T09:14:02Z</dcterms:created>
  <dcterms:modified xsi:type="dcterms:W3CDTF">2026-08-26T03:15:03Z</dcterms:modified>
</cp:coreProperties>
</file>